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31" r:id="rId5"/>
    <p:sldMasterId id="2147484081" r:id="rId6"/>
    <p:sldMasterId id="2147484101" r:id="rId7"/>
    <p:sldMasterId id="2147484120" r:id="rId8"/>
    <p:sldMasterId id="2147484151" r:id="rId9"/>
  </p:sldMasterIdLst>
  <p:notesMasterIdLst>
    <p:notesMasterId r:id="rId39"/>
  </p:notesMasterIdLst>
  <p:handoutMasterIdLst>
    <p:handoutMasterId r:id="rId40"/>
  </p:handoutMasterIdLst>
  <p:sldIdLst>
    <p:sldId id="428" r:id="rId10"/>
    <p:sldId id="436" r:id="rId11"/>
    <p:sldId id="505" r:id="rId12"/>
    <p:sldId id="451" r:id="rId13"/>
    <p:sldId id="587" r:id="rId14"/>
    <p:sldId id="425" r:id="rId15"/>
    <p:sldId id="537" r:id="rId16"/>
    <p:sldId id="460" r:id="rId17"/>
    <p:sldId id="589" r:id="rId18"/>
    <p:sldId id="588" r:id="rId19"/>
    <p:sldId id="524" r:id="rId20"/>
    <p:sldId id="523" r:id="rId21"/>
    <p:sldId id="581" r:id="rId22"/>
    <p:sldId id="528" r:id="rId23"/>
    <p:sldId id="579" r:id="rId24"/>
    <p:sldId id="571" r:id="rId25"/>
    <p:sldId id="574" r:id="rId26"/>
    <p:sldId id="572" r:id="rId27"/>
    <p:sldId id="575" r:id="rId28"/>
    <p:sldId id="573" r:id="rId29"/>
    <p:sldId id="576" r:id="rId30"/>
    <p:sldId id="522" r:id="rId31"/>
    <p:sldId id="583" r:id="rId32"/>
    <p:sldId id="545" r:id="rId33"/>
    <p:sldId id="569" r:id="rId34"/>
    <p:sldId id="531" r:id="rId35"/>
    <p:sldId id="540" r:id="rId36"/>
    <p:sldId id="585" r:id="rId37"/>
    <p:sldId id="429" r:id="rId3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idi Goetz" initials="HG" lastIdx="3" clrIdx="0"/>
  <p:cmAuthor id="1" name="Kyle Sullivan" initials="KS" lastIdx="12" clrIdx="1"/>
  <p:cmAuthor id="2" name="Sara Brockmeier" initials="SB" lastIdx="13" clrIdx="2"/>
  <p:cmAuthor id="3" name="Tom Beverly" initials="TB" lastIdx="1" clrIdx="3">
    <p:extLst>
      <p:ext uri="{19B8F6BF-5375-455C-9EA6-DF929625EA0E}">
        <p15:presenceInfo xmlns:p15="http://schemas.microsoft.com/office/powerpoint/2012/main" userId="S-1-5-21-299502267-1482476501-1417001333-1496" providerId="AD"/>
      </p:ext>
    </p:extLst>
  </p:cmAuthor>
  <p:cmAuthor id="4" name="Mia Hart" initials="MH" lastIdx="1" clrIdx="4">
    <p:extLst>
      <p:ext uri="{19B8F6BF-5375-455C-9EA6-DF929625EA0E}">
        <p15:presenceInfo xmlns:p15="http://schemas.microsoft.com/office/powerpoint/2012/main" userId="S-1-5-21-299502267-1482476501-1417001333-24060" providerId="AD"/>
      </p:ext>
    </p:extLst>
  </p:cmAuthor>
  <p:cmAuthor id="5" name="Cameron Starr" initials="CS" lastIdx="9" clrIdx="5">
    <p:extLst>
      <p:ext uri="{19B8F6BF-5375-455C-9EA6-DF929625EA0E}">
        <p15:presenceInfo xmlns:p15="http://schemas.microsoft.com/office/powerpoint/2012/main" userId="S-1-5-21-299502267-1482476501-1417001333-26173" providerId="AD"/>
      </p:ext>
    </p:extLst>
  </p:cmAuthor>
  <p:cmAuthor id="6" name="Gwen Barrow" initials="GB" lastIdx="3" clrIdx="6">
    <p:extLst>
      <p:ext uri="{19B8F6BF-5375-455C-9EA6-DF929625EA0E}">
        <p15:presenceInfo xmlns:p15="http://schemas.microsoft.com/office/powerpoint/2012/main" userId="S-1-5-21-299502267-1482476501-1417001333-26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65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15" autoAdjust="0"/>
    <p:restoredTop sz="91599" autoAdjust="0"/>
  </p:normalViewPr>
  <p:slideViewPr>
    <p:cSldViewPr>
      <p:cViewPr varScale="1">
        <p:scale>
          <a:sx n="51" d="100"/>
          <a:sy n="51" d="100"/>
        </p:scale>
        <p:origin x="138" y="5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6" d="100"/>
          <a:sy n="56" d="100"/>
        </p:scale>
        <p:origin x="-2826" y="-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DC3DA87A-B985-4F59-A8B1-326DAA357277}" type="datetimeFigureOut">
              <a:rPr lang="en-US" smtClean="0"/>
              <a:t>12/12/2017</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03B24323-EDC3-44C2-8BBA-41545A2005C2}" type="slidenum">
              <a:rPr lang="en-US" smtClean="0"/>
              <a:t>‹#›</a:t>
            </a:fld>
            <a:endParaRPr lang="en-US"/>
          </a:p>
        </p:txBody>
      </p:sp>
    </p:spTree>
    <p:extLst>
      <p:ext uri="{BB962C8B-B14F-4D97-AF65-F5344CB8AC3E}">
        <p14:creationId xmlns:p14="http://schemas.microsoft.com/office/powerpoint/2010/main" val="3117670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pPr>
              <a:defRPr/>
            </a:pPr>
            <a:fld id="{03DF23B2-984A-4C82-8A3D-1EC3CE5C1DAC}" type="datetimeFigureOut">
              <a:rPr lang="en-US"/>
              <a:pPr>
                <a:defRPr/>
              </a:pPr>
              <a:t>12/12/2017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pPr>
              <a:defRPr/>
            </a:pPr>
            <a:fld id="{D1BE09D7-8BFD-44F8-BC76-BBF7CD3DC1FD}" type="slidenum">
              <a:rPr lang="en-US"/>
              <a:pPr>
                <a:defRPr/>
              </a:pPr>
              <a:t>‹#›</a:t>
            </a:fld>
            <a:endParaRPr lang="en-US"/>
          </a:p>
        </p:txBody>
      </p:sp>
    </p:spTree>
    <p:extLst>
      <p:ext uri="{BB962C8B-B14F-4D97-AF65-F5344CB8AC3E}">
        <p14:creationId xmlns:p14="http://schemas.microsoft.com/office/powerpoint/2010/main" val="4275052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links.govdelivery.com/track?type=click&amp;enid=ZWFzPTEmbXNpZD0mYXVpZD0mbWFpbGluZ2lkPTIwMTYxMDIxLjY1MzcyNjYxJm1lc3NhZ2VpZD1NREItUFJELUJVTC0yMDE2MTAyMS42NTM3MjY2MSZkYXRhYmFzZWlkPTEwMDEmc2VyaWFsPTE2OTQzNjg1JmVtYWlsaWQ9SkVOTklGRVIuSEFMTEBFTkVSR1lUUlVTVC5PUkcmdXNlcmlkPUpFTk5JRkVSLkhBTExARU5FUkdZVFJVU1QuT1JHJnRhcmdldGlkPSZmbD0mbXZpZD0mZXh0cmE9JiYm&amp;&amp;&amp;102&amp;&amp;&amp;http://www.cesa.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CA4952-1A8F-476F-96A8-B2631F1D83A3}" type="slidenum">
              <a:rPr lang="en-US" smtClean="0"/>
              <a:t>1</a:t>
            </a:fld>
            <a:endParaRPr lang="en-US"/>
          </a:p>
        </p:txBody>
      </p:sp>
    </p:spTree>
    <p:extLst>
      <p:ext uri="{BB962C8B-B14F-4D97-AF65-F5344CB8AC3E}">
        <p14:creationId xmlns:p14="http://schemas.microsoft.com/office/powerpoint/2010/main" val="424170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Deadline to sign up for early bird lower rates</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11</a:t>
            </a:fld>
            <a:endParaRPr lang="en-US"/>
          </a:p>
        </p:txBody>
      </p:sp>
    </p:spTree>
    <p:extLst>
      <p:ext uri="{BB962C8B-B14F-4D97-AF65-F5344CB8AC3E}">
        <p14:creationId xmlns:p14="http://schemas.microsoft.com/office/powerpoint/2010/main" val="2766421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Trust</a:t>
            </a:r>
            <a:r>
              <a:rPr lang="en-US" baseline="0" dirty="0" smtClean="0"/>
              <a:t> contracts with OSEIA to </a:t>
            </a:r>
            <a:r>
              <a:rPr lang="en-US" baseline="0" dirty="0"/>
              <a:t>provide training</a:t>
            </a:r>
          </a:p>
          <a:p>
            <a:r>
              <a:rPr lang="en-US" baseline="0" dirty="0" smtClean="0"/>
              <a:t>Best </a:t>
            </a:r>
            <a:r>
              <a:rPr lang="en-US" baseline="0" dirty="0"/>
              <a:t>way to find out is to sign up for calendar</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12</a:t>
            </a:fld>
            <a:endParaRPr lang="en-US"/>
          </a:p>
        </p:txBody>
      </p:sp>
    </p:spTree>
    <p:extLst>
      <p:ext uri="{BB962C8B-B14F-4D97-AF65-F5344CB8AC3E}">
        <p14:creationId xmlns:p14="http://schemas.microsoft.com/office/powerpoint/2010/main" val="532535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be used for all roundtables.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BE09D7-8BFD-44F8-BC76-BBF7CD3DC1F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6871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Rating system based on CS,</a:t>
            </a:r>
            <a:r>
              <a:rPr lang="en-US" baseline="0" dirty="0"/>
              <a:t> PS, QS</a:t>
            </a:r>
          </a:p>
          <a:p>
            <a:r>
              <a:rPr lang="en-US" baseline="0" dirty="0" smtClean="0"/>
              <a:t>Currently visible on the website</a:t>
            </a:r>
          </a:p>
          <a:p>
            <a:r>
              <a:rPr lang="en-US" baseline="0" dirty="0" smtClean="0"/>
              <a:t>You should have just recently received your report and star rating for the most recent rating period</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14</a:t>
            </a:fld>
            <a:endParaRPr lang="en-US"/>
          </a:p>
        </p:txBody>
      </p:sp>
    </p:spTree>
    <p:extLst>
      <p:ext uri="{BB962C8B-B14F-4D97-AF65-F5344CB8AC3E}">
        <p14:creationId xmlns:p14="http://schemas.microsoft.com/office/powerpoint/2010/main" val="120649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buClr>
                <a:schemeClr val="tx1"/>
              </a:buClr>
              <a:buFont typeface="Arial" pitchFamily="34" charset="0"/>
              <a:buNone/>
            </a:pPr>
            <a:r>
              <a:rPr lang="en-US" sz="1100" baseline="0" dirty="0" smtClean="0">
                <a:latin typeface="Arial" panose="020B0604020202020204" pitchFamily="34" charset="0"/>
                <a:cs typeface="Arial" panose="020B0604020202020204" pitchFamily="34" charset="0"/>
              </a:rPr>
              <a:t>The program will be piloting </a:t>
            </a:r>
            <a:r>
              <a:rPr lang="en-US" sz="1100" baseline="0" dirty="0" err="1" smtClean="0">
                <a:latin typeface="Arial" panose="020B0604020202020204" pitchFamily="34" charset="0"/>
                <a:cs typeface="Arial" panose="020B0604020202020204" pitchFamily="34" charset="0"/>
              </a:rPr>
              <a:t>WattPlan</a:t>
            </a:r>
            <a:r>
              <a:rPr lang="en-US" sz="1100" baseline="0" dirty="0" smtClean="0">
                <a:latin typeface="Arial" panose="020B0604020202020204" pitchFamily="34" charset="0"/>
                <a:cs typeface="Arial" panose="020B0604020202020204" pitchFamily="34" charset="0"/>
              </a:rPr>
              <a:t> in 2018. This will be a tool that customers throughout the state can use. </a:t>
            </a:r>
            <a:endParaRPr lang="en-US" sz="1100" baseline="0" dirty="0">
              <a:latin typeface="Arial" panose="020B0604020202020204" pitchFamily="34" charset="0"/>
              <a:cs typeface="Arial" panose="020B0604020202020204" pitchFamily="34" charset="0"/>
            </a:endParaRPr>
          </a:p>
          <a:p>
            <a:pPr lvl="0">
              <a:buClr>
                <a:schemeClr val="tx1"/>
              </a:buClr>
              <a:buFont typeface="Arial" pitchFamily="34" charset="0"/>
              <a:buNone/>
            </a:pPr>
            <a:endParaRPr lang="en-US" sz="1100" baseline="0" dirty="0">
              <a:latin typeface="Arial" panose="020B0604020202020204" pitchFamily="34" charset="0"/>
              <a:cs typeface="Arial" panose="020B0604020202020204" pitchFamily="34" charset="0"/>
            </a:endParaRPr>
          </a:p>
          <a:p>
            <a:pPr lvl="0">
              <a:buClr>
                <a:schemeClr val="tx1"/>
              </a:buClr>
              <a:buFont typeface="Arial" pitchFamily="34" charset="0"/>
              <a:buNone/>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16</a:t>
            </a:fld>
            <a:endParaRPr lang="en-US"/>
          </a:p>
        </p:txBody>
      </p:sp>
    </p:spTree>
    <p:extLst>
      <p:ext uri="{BB962C8B-B14F-4D97-AF65-F5344CB8AC3E}">
        <p14:creationId xmlns:p14="http://schemas.microsoft.com/office/powerpoint/2010/main" val="55698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buClr>
                <a:schemeClr val="tx1"/>
              </a:buClr>
              <a:buFont typeface="Arial" pitchFamily="34" charset="0"/>
              <a:buNone/>
            </a:pPr>
            <a:r>
              <a:rPr lang="en-US" sz="1100" baseline="0" dirty="0" smtClean="0">
                <a:latin typeface="Arial" panose="020B0604020202020204" pitchFamily="34" charset="0"/>
                <a:cs typeface="Arial" panose="020B0604020202020204" pitchFamily="34" charset="0"/>
              </a:rPr>
              <a:t>The program will be piloting </a:t>
            </a:r>
            <a:r>
              <a:rPr lang="en-US" sz="1100" baseline="0" dirty="0" err="1" smtClean="0">
                <a:latin typeface="Arial" panose="020B0604020202020204" pitchFamily="34" charset="0"/>
                <a:cs typeface="Arial" panose="020B0604020202020204" pitchFamily="34" charset="0"/>
              </a:rPr>
              <a:t>WattPlan</a:t>
            </a:r>
            <a:r>
              <a:rPr lang="en-US" sz="1100" baseline="0" dirty="0" smtClean="0">
                <a:latin typeface="Arial" panose="020B0604020202020204" pitchFamily="34" charset="0"/>
                <a:cs typeface="Arial" panose="020B0604020202020204" pitchFamily="34" charset="0"/>
              </a:rPr>
              <a:t> in 2018. This will be a tool that customers throughout the state can use. </a:t>
            </a:r>
            <a:endParaRPr lang="en-US" sz="1100" baseline="0" dirty="0">
              <a:latin typeface="Arial" panose="020B0604020202020204" pitchFamily="34" charset="0"/>
              <a:cs typeface="Arial" panose="020B0604020202020204" pitchFamily="34" charset="0"/>
            </a:endParaRPr>
          </a:p>
          <a:p>
            <a:pPr lvl="0">
              <a:buClr>
                <a:schemeClr val="tx1"/>
              </a:buClr>
              <a:buFont typeface="Arial" pitchFamily="34" charset="0"/>
              <a:buNone/>
            </a:pPr>
            <a:endParaRPr lang="en-US" sz="1100" baseline="0" dirty="0">
              <a:latin typeface="Arial" panose="020B0604020202020204" pitchFamily="34" charset="0"/>
              <a:cs typeface="Arial" panose="020B0604020202020204" pitchFamily="34" charset="0"/>
            </a:endParaRPr>
          </a:p>
          <a:p>
            <a:pPr lvl="0">
              <a:buClr>
                <a:schemeClr val="tx1"/>
              </a:buClr>
              <a:buFont typeface="Arial" pitchFamily="34" charset="0"/>
              <a:buNone/>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17</a:t>
            </a:fld>
            <a:endParaRPr lang="en-US"/>
          </a:p>
        </p:txBody>
      </p:sp>
    </p:spTree>
    <p:extLst>
      <p:ext uri="{BB962C8B-B14F-4D97-AF65-F5344CB8AC3E}">
        <p14:creationId xmlns:p14="http://schemas.microsoft.com/office/powerpoint/2010/main" val="254790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a:t>
            </a:r>
            <a:r>
              <a:rPr lang="en-US" baseline="0" dirty="0" smtClean="0"/>
              <a:t> Trust is </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18</a:t>
            </a:fld>
            <a:endParaRPr lang="en-US"/>
          </a:p>
        </p:txBody>
      </p:sp>
    </p:spTree>
    <p:extLst>
      <p:ext uri="{BB962C8B-B14F-4D97-AF65-F5344CB8AC3E}">
        <p14:creationId xmlns:p14="http://schemas.microsoft.com/office/powerpoint/2010/main" val="3052366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a:t>
            </a:r>
            <a:r>
              <a:rPr lang="en-US" baseline="0" dirty="0" smtClean="0"/>
              <a:t> Trust is </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19</a:t>
            </a:fld>
            <a:endParaRPr lang="en-US"/>
          </a:p>
        </p:txBody>
      </p:sp>
    </p:spTree>
    <p:extLst>
      <p:ext uri="{BB962C8B-B14F-4D97-AF65-F5344CB8AC3E}">
        <p14:creationId xmlns:p14="http://schemas.microsoft.com/office/powerpoint/2010/main" val="256748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chemeClr val="tx1"/>
                </a:solidFill>
              </a:rPr>
              <a:t>The website remains the best way to get information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dirty="0">
              <a:solidFill>
                <a:schemeClr val="tx1"/>
              </a:solidFill>
            </a:endParaRPr>
          </a:p>
          <a:p>
            <a:r>
              <a:rPr lang="en-US" dirty="0" smtClean="0"/>
              <a:t>Be sure to sign up</a:t>
            </a:r>
          </a:p>
          <a:p>
            <a:r>
              <a:rPr lang="en-US" dirty="0" smtClean="0"/>
              <a:t>Anyone in your office is also signed up</a:t>
            </a:r>
          </a:p>
          <a:p>
            <a:r>
              <a:rPr lang="en-US" dirty="0" smtClean="0"/>
              <a:t>Get up to date information</a:t>
            </a:r>
          </a:p>
          <a:p>
            <a:r>
              <a:rPr lang="en-US" dirty="0" smtClean="0"/>
              <a:t>1x a month</a:t>
            </a:r>
          </a:p>
          <a:p>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22</a:t>
            </a:fld>
            <a:endParaRPr lang="en-US"/>
          </a:p>
        </p:txBody>
      </p:sp>
    </p:spTree>
    <p:extLst>
      <p:ext uri="{BB962C8B-B14F-4D97-AF65-F5344CB8AC3E}">
        <p14:creationId xmlns:p14="http://schemas.microsoft.com/office/powerpoint/2010/main" val="3181456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be used for all roundtables.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BE09D7-8BFD-44F8-BC76-BBF7CD3DC1F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6204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2</a:t>
            </a:fld>
            <a:endParaRPr lang="en-US"/>
          </a:p>
        </p:txBody>
      </p:sp>
    </p:spTree>
    <p:extLst>
      <p:ext uri="{BB962C8B-B14F-4D97-AF65-F5344CB8AC3E}">
        <p14:creationId xmlns:p14="http://schemas.microsoft.com/office/powerpoint/2010/main" val="2084818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Breakdown of residential and business solar incentive budget by utility </a:t>
            </a:r>
          </a:p>
          <a:p>
            <a:endParaRPr lang="en-US" dirty="0"/>
          </a:p>
          <a:p>
            <a:r>
              <a:rPr lang="en-US" baseline="0" dirty="0" smtClean="0"/>
              <a:t>In order to support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24</a:t>
            </a:fld>
            <a:endParaRPr lang="en-US"/>
          </a:p>
        </p:txBody>
      </p:sp>
    </p:spTree>
    <p:extLst>
      <p:ext uri="{BB962C8B-B14F-4D97-AF65-F5344CB8AC3E}">
        <p14:creationId xmlns:p14="http://schemas.microsoft.com/office/powerpoint/2010/main" val="1648640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rPr>
              <a:t>It is</a:t>
            </a:r>
            <a:r>
              <a:rPr lang="en-US" baseline="0" dirty="0">
                <a:solidFill>
                  <a:schemeClr val="tx1"/>
                </a:solidFill>
              </a:rPr>
              <a:t> the program’s goal to telegraph </a:t>
            </a:r>
            <a:r>
              <a:rPr lang="en-US" dirty="0"/>
              <a:t>transparent, regular and incremental incentive reductions to</a:t>
            </a:r>
            <a:r>
              <a:rPr lang="en-US" baseline="0" dirty="0"/>
              <a:t> meet the increasing demand for solar in Oregon. </a:t>
            </a:r>
            <a:endParaRPr lang="en-US"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rPr>
              <a:t>Due to budget constraints and in order to support as many</a:t>
            </a:r>
            <a:r>
              <a:rPr lang="en-US" baseline="0" dirty="0">
                <a:solidFill>
                  <a:schemeClr val="tx1"/>
                </a:solidFill>
              </a:rPr>
              <a:t> projects as possible </a:t>
            </a:r>
            <a:r>
              <a:rPr lang="en-US" dirty="0">
                <a:solidFill>
                  <a:schemeClr val="tx1"/>
                </a:solidFill>
              </a:rPr>
              <a:t>we made the decision to focus on small to mid-size commercial projects.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rPr>
              <a:t>Remains</a:t>
            </a:r>
            <a:r>
              <a:rPr lang="en-US" baseline="0" dirty="0">
                <a:solidFill>
                  <a:schemeClr val="tx1"/>
                </a:solidFill>
              </a:rPr>
              <a:t> goal to be transparent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solidFill>
                  <a:schemeClr val="tx1"/>
                </a:solidFill>
              </a:rPr>
              <a:t>Provide info on incentive changes with advance notice when possible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26</a:t>
            </a:fld>
            <a:endParaRPr lang="en-US"/>
          </a:p>
        </p:txBody>
      </p:sp>
    </p:spTree>
    <p:extLst>
      <p:ext uri="{BB962C8B-B14F-4D97-AF65-F5344CB8AC3E}">
        <p14:creationId xmlns:p14="http://schemas.microsoft.com/office/powerpoint/2010/main" val="3258385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Example of a way that there can</a:t>
            </a:r>
            <a:r>
              <a:rPr lang="en-US" sz="1200" b="0" i="0" kern="1200" baseline="0" dirty="0">
                <a:solidFill>
                  <a:schemeClr val="tx1"/>
                </a:solidFill>
                <a:effectLst/>
                <a:latin typeface="+mn-lt"/>
                <a:ea typeface="+mn-ea"/>
                <a:cs typeface="+mn-cs"/>
              </a:rPr>
              <a:t> be greater access and more customers benefit from solar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Oregon, five other states and the </a:t>
            </a:r>
            <a:r>
              <a:rPr lang="en-US" sz="1200" b="0" i="0" u="sng" kern="1200" dirty="0">
                <a:solidFill>
                  <a:schemeClr val="tx1"/>
                </a:solidFill>
                <a:effectLst/>
                <a:latin typeface="+mn-lt"/>
                <a:ea typeface="+mn-ea"/>
                <a:cs typeface="+mn-cs"/>
                <a:hlinkClick r:id="rId3"/>
              </a:rPr>
              <a:t>Clean Energy States Alliance</a:t>
            </a:r>
            <a:r>
              <a:rPr lang="en-US" sz="1200" b="0" i="0" kern="1200" dirty="0">
                <a:solidFill>
                  <a:schemeClr val="tx1"/>
                </a:solidFill>
                <a:effectLst/>
                <a:latin typeface="+mn-lt"/>
                <a:ea typeface="+mn-ea"/>
                <a:cs typeface="+mn-cs"/>
              </a:rPr>
              <a:t> were awarded $1.7 million from </a:t>
            </a:r>
            <a:r>
              <a:rPr lang="en-US" sz="1200" b="0" i="0" kern="1200" dirty="0" err="1">
                <a:solidFill>
                  <a:schemeClr val="tx1"/>
                </a:solidFill>
                <a:effectLst/>
                <a:latin typeface="+mn-lt"/>
                <a:ea typeface="+mn-ea"/>
                <a:cs typeface="+mn-cs"/>
              </a:rPr>
              <a:t>SunShot</a:t>
            </a:r>
            <a:r>
              <a:rPr lang="en-US" sz="1200" b="0" i="0" kern="1200" dirty="0">
                <a:solidFill>
                  <a:schemeClr val="tx1"/>
                </a:solidFill>
                <a:effectLst/>
                <a:latin typeface="+mn-lt"/>
                <a:ea typeface="+mn-ea"/>
                <a:cs typeface="+mn-cs"/>
              </a:rPr>
              <a:t> to develop strategies that will bring solar to more low- and moderate-income residents. ODOE and Energy Trust are</a:t>
            </a:r>
            <a:r>
              <a:rPr lang="en-US" sz="1200" b="0" i="0" kern="1200" baseline="0" dirty="0">
                <a:solidFill>
                  <a:schemeClr val="tx1"/>
                </a:solidFill>
                <a:effectLst/>
                <a:latin typeface="+mn-lt"/>
                <a:ea typeface="+mn-ea"/>
                <a:cs typeface="+mn-cs"/>
              </a:rPr>
              <a:t> convening a working group that includes </a:t>
            </a:r>
            <a:r>
              <a:rPr lang="en-US" sz="1200" b="0" i="0" kern="1200" dirty="0">
                <a:solidFill>
                  <a:schemeClr val="tx1"/>
                </a:solidFill>
                <a:effectLst/>
                <a:latin typeface="+mn-lt"/>
                <a:ea typeface="+mn-ea"/>
                <a:cs typeface="+mn-cs"/>
              </a:rPr>
              <a:t>with energy experts and organizations that serve low- and moderate-income Oregonians to identify barriers and to develop and implement effective strategies.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February, Energy Trust sponsored four Solar for Oregon Communities workshops in Roseburg, Redmond, Hood River and Portland to gather input and ideas about ways to reach and serve more customers with solar.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Since</a:t>
            </a:r>
            <a:r>
              <a:rPr lang="en-US" sz="1200" b="0" i="0" kern="1200" baseline="0" dirty="0" smtClean="0">
                <a:solidFill>
                  <a:schemeClr val="tx1"/>
                </a:solidFill>
                <a:effectLst/>
                <a:latin typeface="+mn-lt"/>
                <a:ea typeface="+mn-ea"/>
                <a:cs typeface="+mn-cs"/>
              </a:rPr>
              <a:t> then Energy Trust has begun convening the Low- to Moderate-Income (LMI) Solar Working Group to meet each month and talk through some of the challenges and opportunities that LMI Solar embodies. The group is made up of nonprofits, community organizations, utilities, developers, job training programs and more. The group will be publishing a list of </a:t>
            </a:r>
            <a:r>
              <a:rPr lang="en-US" sz="1200" b="0" i="0" kern="1200" baseline="0" dirty="0" err="1" smtClean="0">
                <a:solidFill>
                  <a:schemeClr val="tx1"/>
                </a:solidFill>
                <a:effectLst/>
                <a:latin typeface="+mn-lt"/>
                <a:ea typeface="+mn-ea"/>
                <a:cs typeface="+mn-cs"/>
              </a:rPr>
              <a:t>recommmendations</a:t>
            </a:r>
            <a:r>
              <a:rPr lang="en-US" sz="1200" b="0" i="0" kern="1200" baseline="0" dirty="0" smtClean="0">
                <a:solidFill>
                  <a:schemeClr val="tx1"/>
                </a:solidFill>
                <a:effectLst/>
                <a:latin typeface="+mn-lt"/>
                <a:ea typeface="+mn-ea"/>
                <a:cs typeface="+mn-cs"/>
              </a:rPr>
              <a:t> for LMI solar in Oregon early next year. </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27</a:t>
            </a:fld>
            <a:endParaRPr lang="en-US"/>
          </a:p>
        </p:txBody>
      </p:sp>
    </p:spTree>
    <p:extLst>
      <p:ext uri="{BB962C8B-B14F-4D97-AF65-F5344CB8AC3E}">
        <p14:creationId xmlns:p14="http://schemas.microsoft.com/office/powerpoint/2010/main" val="1324944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program is generating a list of questions to get feedback from the trade ally group 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BE09D7-8BFD-44F8-BC76-BBF7CD3DC1F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0993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CA4952-1A8F-476F-96A8-B2631F1D83A3}" type="slidenum">
              <a:rPr lang="en-US" smtClean="0"/>
              <a:t>29</a:t>
            </a:fld>
            <a:endParaRPr lang="en-US"/>
          </a:p>
        </p:txBody>
      </p:sp>
    </p:spTree>
    <p:extLst>
      <p:ext uri="{BB962C8B-B14F-4D97-AF65-F5344CB8AC3E}">
        <p14:creationId xmlns:p14="http://schemas.microsoft.com/office/powerpoint/2010/main" val="37959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be used for all roundtables. </a:t>
            </a:r>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3</a:t>
            </a:fld>
            <a:endParaRPr lang="en-US"/>
          </a:p>
        </p:txBody>
      </p:sp>
    </p:spTree>
    <p:extLst>
      <p:ext uri="{BB962C8B-B14F-4D97-AF65-F5344CB8AC3E}">
        <p14:creationId xmlns:p14="http://schemas.microsoft.com/office/powerpoint/2010/main" val="2832170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cover four areas</a:t>
            </a:r>
          </a:p>
          <a:p>
            <a:r>
              <a:rPr lang="en-US" dirty="0"/>
              <a:t>Overarching</a:t>
            </a:r>
            <a:r>
              <a:rPr lang="en-US" baseline="0" dirty="0"/>
              <a:t> themes </a:t>
            </a:r>
          </a:p>
          <a:p>
            <a:r>
              <a:rPr lang="en-US" baseline="0" dirty="0"/>
              <a:t>Reflective in initiatives and offers we will roll out this year</a:t>
            </a:r>
          </a:p>
          <a:p>
            <a:endParaRPr lang="en-US" baseline="0" dirty="0"/>
          </a:p>
          <a:p>
            <a:r>
              <a:rPr lang="en-US" baseline="0" dirty="0"/>
              <a:t>Consumer Protection and QC</a:t>
            </a:r>
          </a:p>
          <a:p>
            <a:r>
              <a:rPr lang="en-US" baseline="0" dirty="0"/>
              <a:t>Soft cost reduction</a:t>
            </a:r>
          </a:p>
          <a:p>
            <a:r>
              <a:rPr lang="en-US" baseline="0" dirty="0"/>
              <a:t>Solar systems to provide additional value beyond generation </a:t>
            </a:r>
          </a:p>
          <a:p>
            <a:r>
              <a:rPr lang="en-US" baseline="0" dirty="0"/>
              <a:t>Advanced technology for solar </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4</a:t>
            </a:fld>
            <a:endParaRPr lang="en-US"/>
          </a:p>
        </p:txBody>
      </p:sp>
    </p:spTree>
    <p:extLst>
      <p:ext uri="{BB962C8B-B14F-4D97-AF65-F5344CB8AC3E}">
        <p14:creationId xmlns:p14="http://schemas.microsoft.com/office/powerpoint/2010/main" val="416149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be used for all roundtables.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BE09D7-8BFD-44F8-BC76-BBF7CD3DC1F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4904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is the time to plan for 2018! The solar marketing training series is a 6-part</a:t>
            </a:r>
            <a:r>
              <a:rPr lang="en-US" baseline="0" dirty="0" smtClean="0"/>
              <a:t> program that allows solar contractors to Take Stock, Map out a Strategy and Effectively </a:t>
            </a:r>
            <a:endParaRPr lang="en-US" dirty="0" smtClean="0"/>
          </a:p>
          <a:p>
            <a:endParaRPr lang="en-US" dirty="0" smtClean="0"/>
          </a:p>
          <a:p>
            <a:endParaRPr lang="en-US" baseline="0" dirty="0"/>
          </a:p>
          <a:p>
            <a:r>
              <a:rPr lang="en-US" baseline="0" dirty="0"/>
              <a:t>Another initiative is Solar Marketing Training Series</a:t>
            </a:r>
          </a:p>
          <a:p>
            <a:endParaRPr lang="en-US" baseline="0" dirty="0"/>
          </a:p>
          <a:p>
            <a:r>
              <a:rPr lang="en-US" baseline="0" dirty="0"/>
              <a:t>Through </a:t>
            </a:r>
            <a:r>
              <a:rPr lang="en-US" baseline="0" dirty="0" err="1"/>
              <a:t>Heatspring</a:t>
            </a:r>
            <a:endParaRPr lang="en-US" baseline="0" dirty="0"/>
          </a:p>
          <a:p>
            <a:endParaRPr lang="en-US" baseline="0" dirty="0"/>
          </a:p>
          <a:p>
            <a:r>
              <a:rPr lang="en-US" baseline="0" dirty="0"/>
              <a:t>Go through training annually – helps plan marketing campaigns and goals for year </a:t>
            </a:r>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6</a:t>
            </a:fld>
            <a:endParaRPr lang="en-US"/>
          </a:p>
        </p:txBody>
      </p:sp>
    </p:spTree>
    <p:extLst>
      <p:ext uri="{BB962C8B-B14F-4D97-AF65-F5344CB8AC3E}">
        <p14:creationId xmlns:p14="http://schemas.microsoft.com/office/powerpoint/2010/main" val="1489028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effectLst/>
                <a:latin typeface="+mn-lt"/>
                <a:ea typeface="+mn-ea"/>
                <a:cs typeface="+mn-cs"/>
              </a:rPr>
              <a:t>Energy Trust has contracted with Kendrick Business Services to offer solar trade ally contractors </a:t>
            </a:r>
            <a:r>
              <a:rPr lang="en-US" sz="1200" b="1" i="0" kern="1200" dirty="0">
                <a:solidFill>
                  <a:schemeClr val="tx1"/>
                </a:solidFill>
                <a:effectLst/>
                <a:latin typeface="+mn-lt"/>
                <a:ea typeface="+mn-ea"/>
                <a:cs typeface="+mn-cs"/>
              </a:rPr>
              <a:t>up to $5,000 per year </a:t>
            </a:r>
            <a:r>
              <a:rPr lang="en-US" sz="1200" b="0" i="0" kern="1200" dirty="0">
                <a:solidFill>
                  <a:schemeClr val="tx1"/>
                </a:solidFill>
                <a:effectLst/>
                <a:latin typeface="+mn-lt"/>
                <a:ea typeface="+mn-ea"/>
                <a:cs typeface="+mn-cs"/>
              </a:rPr>
              <a:t>to use toward financial assessment and management services for their business. As part of our ongoing soft cost reduction effort and to help solar trade allies take advantage of these valuable business development resources, Energy Trust can offset half the cost of the services.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Phase 2 of an offer from last year, more limited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Complete Financial Management Assessment</a:t>
            </a:r>
            <a:r>
              <a:rPr lang="en-US" sz="1200" b="0" i="0" kern="1200" dirty="0">
                <a:solidFill>
                  <a:schemeClr val="tx1"/>
                </a:solidFill>
                <a:effectLst/>
                <a:latin typeface="+mn-lt"/>
                <a:ea typeface="+mn-ea"/>
                <a:cs typeface="+mn-cs"/>
              </a:rPr>
              <a:t>—A comprehensive </a:t>
            </a:r>
            <a:r>
              <a:rPr lang="en-US" sz="1200" b="0" i="0" kern="1200" dirty="0" err="1">
                <a:solidFill>
                  <a:schemeClr val="tx1"/>
                </a:solidFill>
                <a:effectLst/>
                <a:latin typeface="+mn-lt"/>
                <a:ea typeface="+mn-ea"/>
                <a:cs typeface="+mn-cs"/>
              </a:rPr>
              <a:t>Quickbooks</a:t>
            </a:r>
            <a:r>
              <a:rPr lang="en-US" sz="1200" b="0" i="0" kern="1200" dirty="0">
                <a:solidFill>
                  <a:schemeClr val="tx1"/>
                </a:solidFill>
                <a:effectLst/>
                <a:latin typeface="+mn-lt"/>
                <a:ea typeface="+mn-ea"/>
                <a:cs typeface="+mn-cs"/>
              </a:rPr>
              <a:t> file assessment and review of the company’s financials. After this assessment, the trade ally will be provided a report and a follow-up meeting to review the assessment and create an action plan to define goals and timelines for improvements identified during the assessment. The written evaluation will cover topics relevant to the solar installation industry, including job costs, project tracking, reporting and overall business financial management, as well as samples for best practices in the industry.</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Cost to Trade Ally:</a:t>
            </a:r>
            <a:r>
              <a:rPr lang="en-US" sz="1200" b="0" i="0" kern="1200" dirty="0">
                <a:solidFill>
                  <a:schemeClr val="tx1"/>
                </a:solidFill>
                <a:effectLst/>
                <a:latin typeface="+mn-lt"/>
                <a:ea typeface="+mn-ea"/>
                <a:cs typeface="+mn-cs"/>
              </a:rPr>
              <a:t> $500 after Energy Trust’s 50 percent cost match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Hourly Financial Consulting</a:t>
            </a:r>
            <a:r>
              <a:rPr lang="en-US" sz="1200" b="0" i="0" kern="1200" dirty="0">
                <a:solidFill>
                  <a:schemeClr val="tx1"/>
                </a:solidFill>
                <a:effectLst/>
                <a:latin typeface="+mn-lt"/>
                <a:ea typeface="+mn-ea"/>
                <a:cs typeface="+mn-cs"/>
              </a:rPr>
              <a:t>—Upon completion of the assessment, Kendrick Business Services can work with Solar trade allies on optimization and cleanup of QuickBooks data to achieve goals defined during the assessment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Cost to Trade Ally:</a:t>
            </a:r>
            <a:r>
              <a:rPr lang="en-US" sz="1200" b="0" i="0" kern="1200" dirty="0">
                <a:solidFill>
                  <a:schemeClr val="tx1"/>
                </a:solidFill>
                <a:effectLst/>
                <a:latin typeface="+mn-lt"/>
                <a:ea typeface="+mn-ea"/>
                <a:cs typeface="+mn-cs"/>
              </a:rPr>
              <a:t> $100 per hour after Energy Trust’s 50 percent cost match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Remote CFO Meetings</a:t>
            </a:r>
            <a:r>
              <a:rPr lang="en-US" sz="1200" b="0" i="0" kern="1200" dirty="0">
                <a:solidFill>
                  <a:schemeClr val="tx1"/>
                </a:solidFill>
                <a:effectLst/>
                <a:latin typeface="+mn-lt"/>
                <a:ea typeface="+mn-ea"/>
                <a:cs typeface="+mn-cs"/>
              </a:rPr>
              <a:t>—After identifying gaps during the financial management assessment and taking action to address them, solar trade allies can take advantage of a bimonthly “Remote CFO” service to continue making process toward strategic goals and provide professional financial advice that is catered to your specific business needs.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Cost to Trade Ally:</a:t>
            </a:r>
            <a:r>
              <a:rPr lang="en-US" sz="1200" b="0" i="0" kern="1200" dirty="0">
                <a:solidFill>
                  <a:schemeClr val="tx1"/>
                </a:solidFill>
                <a:effectLst/>
                <a:latin typeface="+mn-lt"/>
                <a:ea typeface="+mn-ea"/>
                <a:cs typeface="+mn-cs"/>
              </a:rPr>
              <a:t> $300 per meeting after Energy Trust’s 50 percent cost match</a:t>
            </a:r>
          </a:p>
          <a:p>
            <a:endParaRPr lang="en-US" dirty="0"/>
          </a:p>
        </p:txBody>
      </p:sp>
      <p:sp>
        <p:nvSpPr>
          <p:cNvPr id="4" name="Slide Number Placeholder 3"/>
          <p:cNvSpPr>
            <a:spLocks noGrp="1"/>
          </p:cNvSpPr>
          <p:nvPr>
            <p:ph type="sldNum" sz="quarter" idx="10"/>
          </p:nvPr>
        </p:nvSpPr>
        <p:spPr/>
        <p:txBody>
          <a:bodyPr/>
          <a:lstStyle/>
          <a:p>
            <a:pPr>
              <a:defRPr/>
            </a:pPr>
            <a:fld id="{D1BE09D7-8BFD-44F8-BC76-BBF7CD3DC1FD}" type="slidenum">
              <a:rPr lang="en-US" smtClean="0"/>
              <a:pPr>
                <a:defRPr/>
              </a:pPr>
              <a:t>7</a:t>
            </a:fld>
            <a:endParaRPr lang="en-US"/>
          </a:p>
        </p:txBody>
      </p:sp>
    </p:spTree>
    <p:extLst>
      <p:ext uri="{BB962C8B-B14F-4D97-AF65-F5344CB8AC3E}">
        <p14:creationId xmlns:p14="http://schemas.microsoft.com/office/powerpoint/2010/main" val="387751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always we have business development funds, have information up front to assist.</a:t>
            </a:r>
            <a:r>
              <a:rPr lang="en-US" baseline="0" dirty="0"/>
              <a:t> </a:t>
            </a:r>
          </a:p>
          <a:p>
            <a:endParaRPr lang="en-US" baseline="0" dirty="0"/>
          </a:p>
          <a:p>
            <a:r>
              <a:rPr lang="en-US" baseline="0" dirty="0"/>
              <a:t>If you have a qualifying marketing campaign or training or certification, we can support after pre-approval submittal.</a:t>
            </a:r>
          </a:p>
          <a:p>
            <a:endParaRPr lang="en-US" baseline="0" dirty="0"/>
          </a:p>
          <a:p>
            <a:r>
              <a:rPr lang="en-US" baseline="0" dirty="0"/>
              <a:t>Star rating impacts levels of benefits you can receive. </a:t>
            </a:r>
          </a:p>
          <a:p>
            <a:endParaRPr lang="en-US" baseline="0" dirty="0"/>
          </a:p>
          <a:p>
            <a:r>
              <a:rPr lang="en-US" baseline="0" dirty="0"/>
              <a:t>Can assist in person.</a:t>
            </a:r>
            <a:endParaRPr lang="en-US" dirty="0"/>
          </a:p>
        </p:txBody>
      </p:sp>
      <p:sp>
        <p:nvSpPr>
          <p:cNvPr id="4" name="Slide Number Placeholder 3"/>
          <p:cNvSpPr>
            <a:spLocks noGrp="1"/>
          </p:cNvSpPr>
          <p:nvPr>
            <p:ph type="sldNum" sz="quarter" idx="10"/>
          </p:nvPr>
        </p:nvSpPr>
        <p:spPr/>
        <p:txBody>
          <a:bodyPr/>
          <a:lstStyle/>
          <a:p>
            <a:fld id="{CCCA4952-1A8F-476F-96A8-B2631F1D83A3}" type="slidenum">
              <a:rPr lang="en-US" smtClean="0"/>
              <a:t>8</a:t>
            </a:fld>
            <a:endParaRPr lang="en-US"/>
          </a:p>
        </p:txBody>
      </p:sp>
    </p:spTree>
    <p:extLst>
      <p:ext uri="{BB962C8B-B14F-4D97-AF65-F5344CB8AC3E}">
        <p14:creationId xmlns:p14="http://schemas.microsoft.com/office/powerpoint/2010/main" val="362321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be used for all roundtables.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BE09D7-8BFD-44F8-BC76-BBF7CD3DC1F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50123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idential  Cover Slide">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5" name="Picture 4" descr="Families_5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66800" y="381000"/>
            <a:ext cx="4419600" cy="3124200"/>
          </a:xfrm>
          <a:prstGeom prst="roundRect">
            <a:avLst/>
          </a:prstGeom>
          <a:ln w="38100">
            <a:solidFill>
              <a:schemeClr val="bg1"/>
            </a:solidFill>
          </a:ln>
        </p:spPr>
      </p:pic>
      <p:pic>
        <p:nvPicPr>
          <p:cNvPr id="6" name="Picture 55" descr="ETLogo_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7" name="Text Placeholder 6"/>
          <p:cNvSpPr>
            <a:spLocks noGrp="1"/>
          </p:cNvSpPr>
          <p:nvPr>
            <p:ph type="body" sz="quarter" idx="10"/>
          </p:nvPr>
        </p:nvSpPr>
        <p:spPr>
          <a:xfrm>
            <a:off x="2362200" y="3810000"/>
            <a:ext cx="5562600" cy="21336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7666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907"/>
            <a:ext cx="9144000" cy="6876907"/>
          </a:xfrm>
          <a:prstGeom prst="rect">
            <a:avLst/>
          </a:prstGeom>
        </p:spPr>
      </p:pic>
      <p:sp>
        <p:nvSpPr>
          <p:cNvPr id="11" name="Rounded Rectangle 10"/>
          <p:cNvSpPr/>
          <p:nvPr userDrawn="1"/>
        </p:nvSpPr>
        <p:spPr>
          <a:xfrm>
            <a:off x="-361950" y="4876800"/>
            <a:ext cx="8839200" cy="2095500"/>
          </a:xfrm>
          <a:prstGeom prst="roundRect">
            <a:avLst>
              <a:gd name="adj" fmla="val 5015"/>
            </a:avLst>
          </a:prstGeom>
          <a:solidFill>
            <a:srgbClr val="BAAF31"/>
          </a:solidFill>
          <a:ln w="38100">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 Placeholder 2"/>
          <p:cNvSpPr>
            <a:spLocks noGrp="1"/>
          </p:cNvSpPr>
          <p:nvPr>
            <p:ph type="body" sz="quarter" idx="10" hasCustomPrompt="1"/>
          </p:nvPr>
        </p:nvSpPr>
        <p:spPr>
          <a:xfrm>
            <a:off x="304800" y="5029200"/>
            <a:ext cx="4114800" cy="533400"/>
          </a:xfrm>
        </p:spPr>
        <p:txBody>
          <a:bodyPr>
            <a:normAutofit/>
          </a:bodyPr>
          <a:lstStyle>
            <a:lvl1pPr>
              <a:defRPr sz="3200"/>
            </a:lvl1pPr>
          </a:lstStyle>
          <a:p>
            <a:pPr lvl="0"/>
            <a:r>
              <a:rPr lang="en-US" dirty="0"/>
              <a:t>Thank You</a:t>
            </a:r>
          </a:p>
        </p:txBody>
      </p:sp>
      <p:sp>
        <p:nvSpPr>
          <p:cNvPr id="15" name="Text Placeholder 5"/>
          <p:cNvSpPr>
            <a:spLocks noGrp="1"/>
          </p:cNvSpPr>
          <p:nvPr>
            <p:ph type="body" sz="quarter" idx="11" hasCustomPrompt="1"/>
          </p:nvPr>
        </p:nvSpPr>
        <p:spPr>
          <a:xfrm>
            <a:off x="304800" y="5638800"/>
            <a:ext cx="6477000" cy="990600"/>
          </a:xfrm>
        </p:spPr>
        <p:txBody>
          <a:bodyPr>
            <a:normAutofit/>
          </a:bodyPr>
          <a:lstStyle>
            <a:lvl1pPr>
              <a:defRPr sz="1800"/>
            </a:lvl1pPr>
          </a:lstStyle>
          <a:p>
            <a:pPr lvl="0"/>
            <a:r>
              <a:rPr lang="en-US" dirty="0"/>
              <a:t>Name, title</a:t>
            </a:r>
          </a:p>
          <a:p>
            <a:pPr lvl="0"/>
            <a:r>
              <a:rPr lang="en-US" dirty="0"/>
              <a:t>Email address</a:t>
            </a:r>
          </a:p>
          <a:p>
            <a:pPr lvl="0"/>
            <a:r>
              <a:rPr lang="en-US" dirty="0"/>
              <a:t>Phone #</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600" y="6096000"/>
            <a:ext cx="1371600" cy="624840"/>
          </a:xfrm>
          <a:prstGeom prst="rect">
            <a:avLst/>
          </a:prstGeom>
        </p:spPr>
      </p:pic>
    </p:spTree>
    <p:extLst>
      <p:ext uri="{BB962C8B-B14F-4D97-AF65-F5344CB8AC3E}">
        <p14:creationId xmlns:p14="http://schemas.microsoft.com/office/powerpoint/2010/main" val="37309529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ounded Rectangle 11"/>
          <p:cNvSpPr/>
          <p:nvPr userDrawn="1"/>
        </p:nvSpPr>
        <p:spPr>
          <a:xfrm>
            <a:off x="4876800" y="3429000"/>
            <a:ext cx="4572000" cy="3962400"/>
          </a:xfrm>
          <a:prstGeom prst="roundRect">
            <a:avLst>
              <a:gd name="adj" fmla="val 50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00" y="6019800"/>
            <a:ext cx="1371600" cy="624840"/>
          </a:xfrm>
          <a:prstGeom prst="rect">
            <a:avLst/>
          </a:prstGeom>
        </p:spPr>
      </p:pic>
      <p:sp>
        <p:nvSpPr>
          <p:cNvPr id="16" name="Text Placeholder 18"/>
          <p:cNvSpPr>
            <a:spLocks noGrp="1"/>
          </p:cNvSpPr>
          <p:nvPr>
            <p:ph type="body" sz="quarter" idx="11" hasCustomPrompt="1"/>
          </p:nvPr>
        </p:nvSpPr>
        <p:spPr>
          <a:xfrm>
            <a:off x="5105400" y="3657600"/>
            <a:ext cx="38100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7" name="Text Placeholder 2"/>
          <p:cNvSpPr>
            <a:spLocks noGrp="1"/>
          </p:cNvSpPr>
          <p:nvPr>
            <p:ph type="body" sz="quarter" idx="12" hasCustomPrompt="1"/>
          </p:nvPr>
        </p:nvSpPr>
        <p:spPr>
          <a:xfrm>
            <a:off x="5105400" y="4495800"/>
            <a:ext cx="3810000" cy="1371600"/>
          </a:xfrm>
        </p:spPr>
        <p:txBody>
          <a:bodyPr>
            <a:normAutofit/>
          </a:bodyPr>
          <a:lstStyle>
            <a:lvl1pPr>
              <a:defRPr sz="2400" baseline="0"/>
            </a:lvl1pPr>
          </a:lstStyle>
          <a:p>
            <a:pPr lvl="0"/>
            <a:r>
              <a:rPr lang="en-US" dirty="0"/>
              <a:t>Name, title</a:t>
            </a:r>
          </a:p>
          <a:p>
            <a:pPr lvl="0"/>
            <a:r>
              <a:rPr lang="en-US" dirty="0"/>
              <a:t>Email address</a:t>
            </a:r>
          </a:p>
          <a:p>
            <a:pPr lvl="0"/>
            <a:r>
              <a:rPr lang="en-US" dirty="0"/>
              <a:t>Phone #</a:t>
            </a:r>
          </a:p>
        </p:txBody>
      </p:sp>
    </p:spTree>
    <p:extLst>
      <p:ext uri="{BB962C8B-B14F-4D97-AF65-F5344CB8AC3E}">
        <p14:creationId xmlns:p14="http://schemas.microsoft.com/office/powerpoint/2010/main" val="750637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4" name="Rounded Rectangle 13"/>
          <p:cNvSpPr/>
          <p:nvPr userDrawn="1"/>
        </p:nvSpPr>
        <p:spPr>
          <a:xfrm>
            <a:off x="4876800" y="3429000"/>
            <a:ext cx="4572000" cy="3962400"/>
          </a:xfrm>
          <a:prstGeom prst="roundRect">
            <a:avLst>
              <a:gd name="adj" fmla="val 50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6019800"/>
            <a:ext cx="1371600" cy="624840"/>
          </a:xfrm>
          <a:prstGeom prst="rect">
            <a:avLst/>
          </a:prstGeom>
        </p:spPr>
      </p:pic>
      <p:sp>
        <p:nvSpPr>
          <p:cNvPr id="16" name="Text Placeholder 18"/>
          <p:cNvSpPr>
            <a:spLocks noGrp="1"/>
          </p:cNvSpPr>
          <p:nvPr>
            <p:ph type="body" sz="quarter" idx="11" hasCustomPrompt="1"/>
          </p:nvPr>
        </p:nvSpPr>
        <p:spPr>
          <a:xfrm>
            <a:off x="5181601" y="3657600"/>
            <a:ext cx="3800474"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7" name="Text Placeholder 2"/>
          <p:cNvSpPr>
            <a:spLocks noGrp="1"/>
          </p:cNvSpPr>
          <p:nvPr>
            <p:ph type="body" sz="quarter" idx="12" hasCustomPrompt="1"/>
          </p:nvPr>
        </p:nvSpPr>
        <p:spPr>
          <a:xfrm>
            <a:off x="5181600" y="4495800"/>
            <a:ext cx="3800475" cy="1371600"/>
          </a:xfrm>
        </p:spPr>
        <p:txBody>
          <a:bodyPr>
            <a:normAutofit/>
          </a:bodyPr>
          <a:lstStyle>
            <a:lvl1pPr>
              <a:defRPr sz="2400" baseline="0"/>
            </a:lvl1pPr>
          </a:lstStyle>
          <a:p>
            <a:pPr lvl="0"/>
            <a:r>
              <a:rPr lang="en-US" dirty="0"/>
              <a:t>Name, title</a:t>
            </a:r>
          </a:p>
          <a:p>
            <a:pPr lvl="0"/>
            <a:r>
              <a:rPr lang="en-US" dirty="0"/>
              <a:t>Email address</a:t>
            </a:r>
          </a:p>
          <a:p>
            <a:pPr lvl="0"/>
            <a:r>
              <a:rPr lang="en-US" dirty="0"/>
              <a:t>Phone #</a:t>
            </a:r>
          </a:p>
        </p:txBody>
      </p:sp>
    </p:spTree>
    <p:extLst>
      <p:ext uri="{BB962C8B-B14F-4D97-AF65-F5344CB8AC3E}">
        <p14:creationId xmlns:p14="http://schemas.microsoft.com/office/powerpoint/2010/main" val="3976753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4" name="Rounded Rectangle 13"/>
          <p:cNvSpPr/>
          <p:nvPr userDrawn="1"/>
        </p:nvSpPr>
        <p:spPr>
          <a:xfrm>
            <a:off x="4572000" y="3429000"/>
            <a:ext cx="4876800" cy="3962400"/>
          </a:xfrm>
          <a:prstGeom prst="roundRect">
            <a:avLst>
              <a:gd name="adj" fmla="val 501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6019800"/>
            <a:ext cx="1371600" cy="624840"/>
          </a:xfrm>
          <a:prstGeom prst="rect">
            <a:avLst/>
          </a:prstGeom>
        </p:spPr>
      </p:pic>
      <p:sp>
        <p:nvSpPr>
          <p:cNvPr id="16" name="Text Placeholder 18"/>
          <p:cNvSpPr>
            <a:spLocks noGrp="1"/>
          </p:cNvSpPr>
          <p:nvPr>
            <p:ph type="body" sz="quarter" idx="11" hasCustomPrompt="1"/>
          </p:nvPr>
        </p:nvSpPr>
        <p:spPr>
          <a:xfrm>
            <a:off x="4800600" y="3657600"/>
            <a:ext cx="4181475"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7" name="Text Placeholder 2"/>
          <p:cNvSpPr>
            <a:spLocks noGrp="1"/>
          </p:cNvSpPr>
          <p:nvPr>
            <p:ph type="body" sz="quarter" idx="12" hasCustomPrompt="1"/>
          </p:nvPr>
        </p:nvSpPr>
        <p:spPr>
          <a:xfrm>
            <a:off x="4800600" y="4495800"/>
            <a:ext cx="4181475" cy="1371600"/>
          </a:xfrm>
        </p:spPr>
        <p:txBody>
          <a:bodyPr>
            <a:normAutofit/>
          </a:bodyPr>
          <a:lstStyle>
            <a:lvl1pPr>
              <a:defRPr sz="2400" baseline="0"/>
            </a:lvl1pPr>
          </a:lstStyle>
          <a:p>
            <a:pPr lvl="0"/>
            <a:r>
              <a:rPr lang="en-US" dirty="0"/>
              <a:t>Name, title</a:t>
            </a:r>
          </a:p>
          <a:p>
            <a:pPr lvl="0"/>
            <a:r>
              <a:rPr lang="en-US" dirty="0"/>
              <a:t>Email address</a:t>
            </a:r>
          </a:p>
          <a:p>
            <a:pPr lvl="0"/>
            <a:r>
              <a:rPr lang="en-US" dirty="0"/>
              <a:t>Phone #</a:t>
            </a:r>
          </a:p>
        </p:txBody>
      </p:sp>
    </p:spTree>
    <p:extLst>
      <p:ext uri="{BB962C8B-B14F-4D97-AF65-F5344CB8AC3E}">
        <p14:creationId xmlns:p14="http://schemas.microsoft.com/office/powerpoint/2010/main" val="29534867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544"/>
            <a:ext cx="9144000" cy="6858000"/>
          </a:xfrm>
          <a:prstGeom prst="rect">
            <a:avLst/>
          </a:prstGeom>
        </p:spPr>
      </p:pic>
      <p:sp>
        <p:nvSpPr>
          <p:cNvPr id="11" name="Rounded Rectangle 10"/>
          <p:cNvSpPr/>
          <p:nvPr userDrawn="1"/>
        </p:nvSpPr>
        <p:spPr>
          <a:xfrm>
            <a:off x="5029200" y="3429000"/>
            <a:ext cx="4419600" cy="3962400"/>
          </a:xfrm>
          <a:prstGeom prst="roundRect">
            <a:avLst>
              <a:gd name="adj" fmla="val 50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6019800"/>
            <a:ext cx="1371600" cy="624840"/>
          </a:xfrm>
          <a:prstGeom prst="rect">
            <a:avLst/>
          </a:prstGeom>
        </p:spPr>
      </p:pic>
      <p:sp>
        <p:nvSpPr>
          <p:cNvPr id="13" name="Text Placeholder 18"/>
          <p:cNvSpPr>
            <a:spLocks noGrp="1"/>
          </p:cNvSpPr>
          <p:nvPr>
            <p:ph type="body" sz="quarter" idx="11" hasCustomPrompt="1"/>
          </p:nvPr>
        </p:nvSpPr>
        <p:spPr>
          <a:xfrm>
            <a:off x="5257800" y="3657600"/>
            <a:ext cx="36576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4" name="Text Placeholder 2"/>
          <p:cNvSpPr>
            <a:spLocks noGrp="1"/>
          </p:cNvSpPr>
          <p:nvPr>
            <p:ph type="body" sz="quarter" idx="12" hasCustomPrompt="1"/>
          </p:nvPr>
        </p:nvSpPr>
        <p:spPr>
          <a:xfrm>
            <a:off x="5257800" y="4495800"/>
            <a:ext cx="3657600" cy="1371600"/>
          </a:xfrm>
        </p:spPr>
        <p:txBody>
          <a:bodyPr>
            <a:normAutofit/>
          </a:bodyPr>
          <a:lstStyle>
            <a:lvl1pPr>
              <a:defRPr sz="2400" baseline="0"/>
            </a:lvl1pPr>
          </a:lstStyle>
          <a:p>
            <a:pPr lvl="0"/>
            <a:r>
              <a:rPr lang="en-US" dirty="0"/>
              <a:t>Name, title</a:t>
            </a:r>
          </a:p>
          <a:p>
            <a:pPr lvl="0"/>
            <a:r>
              <a:rPr lang="en-US" dirty="0"/>
              <a:t>Email address</a:t>
            </a:r>
          </a:p>
          <a:p>
            <a:pPr lvl="0"/>
            <a:r>
              <a:rPr lang="en-US" dirty="0"/>
              <a:t>Phone #</a:t>
            </a:r>
          </a:p>
        </p:txBody>
      </p:sp>
    </p:spTree>
    <p:extLst>
      <p:ext uri="{BB962C8B-B14F-4D97-AF65-F5344CB8AC3E}">
        <p14:creationId xmlns:p14="http://schemas.microsoft.com/office/powerpoint/2010/main" val="21093426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Rounded Rectangle 10"/>
          <p:cNvSpPr/>
          <p:nvPr userDrawn="1"/>
        </p:nvSpPr>
        <p:spPr>
          <a:xfrm>
            <a:off x="-361950" y="4876800"/>
            <a:ext cx="8839200" cy="2095500"/>
          </a:xfrm>
          <a:prstGeom prst="roundRect">
            <a:avLst>
              <a:gd name="adj" fmla="val 5015"/>
            </a:avLst>
          </a:prstGeom>
          <a:solidFill>
            <a:srgbClr val="219EB6"/>
          </a:solidFill>
          <a:ln w="38100">
            <a:solidFill>
              <a:srgbClr val="219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 Placeholder 2"/>
          <p:cNvSpPr>
            <a:spLocks noGrp="1"/>
          </p:cNvSpPr>
          <p:nvPr>
            <p:ph type="body" sz="quarter" idx="10" hasCustomPrompt="1"/>
          </p:nvPr>
        </p:nvSpPr>
        <p:spPr>
          <a:xfrm>
            <a:off x="304800" y="5029200"/>
            <a:ext cx="4114800" cy="533400"/>
          </a:xfrm>
        </p:spPr>
        <p:txBody>
          <a:bodyPr>
            <a:normAutofit/>
          </a:bodyPr>
          <a:lstStyle>
            <a:lvl1pPr>
              <a:defRPr sz="3200"/>
            </a:lvl1pPr>
          </a:lstStyle>
          <a:p>
            <a:pPr lvl="0"/>
            <a:r>
              <a:rPr lang="en-US" dirty="0"/>
              <a:t>Thank You</a:t>
            </a:r>
          </a:p>
        </p:txBody>
      </p:sp>
      <p:sp>
        <p:nvSpPr>
          <p:cNvPr id="15" name="Text Placeholder 5"/>
          <p:cNvSpPr>
            <a:spLocks noGrp="1"/>
          </p:cNvSpPr>
          <p:nvPr>
            <p:ph type="body" sz="quarter" idx="11" hasCustomPrompt="1"/>
          </p:nvPr>
        </p:nvSpPr>
        <p:spPr>
          <a:xfrm>
            <a:off x="304800" y="5638800"/>
            <a:ext cx="6477000" cy="990600"/>
          </a:xfrm>
        </p:spPr>
        <p:txBody>
          <a:bodyPr>
            <a:normAutofit/>
          </a:bodyPr>
          <a:lstStyle>
            <a:lvl1pPr>
              <a:defRPr sz="1800"/>
            </a:lvl1pPr>
          </a:lstStyle>
          <a:p>
            <a:pPr lvl="0"/>
            <a:r>
              <a:rPr lang="en-US" dirty="0"/>
              <a:t>Name, title</a:t>
            </a:r>
          </a:p>
          <a:p>
            <a:pPr lvl="0"/>
            <a:r>
              <a:rPr lang="en-US" dirty="0"/>
              <a:t>Email address</a:t>
            </a:r>
          </a:p>
          <a:p>
            <a:pPr lvl="0"/>
            <a:r>
              <a:rPr lang="en-US" dirty="0"/>
              <a:t>Phone #</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600" y="6096000"/>
            <a:ext cx="1371600" cy="624840"/>
          </a:xfrm>
          <a:prstGeom prst="rect">
            <a:avLst/>
          </a:prstGeom>
        </p:spPr>
      </p:pic>
    </p:spTree>
    <p:extLst>
      <p:ext uri="{BB962C8B-B14F-4D97-AF65-F5344CB8AC3E}">
        <p14:creationId xmlns:p14="http://schemas.microsoft.com/office/powerpoint/2010/main" val="41416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BAAF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795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graphic on lef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53000" y="1371600"/>
            <a:ext cx="3733800" cy="43434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2"/>
          <p:cNvSpPr>
            <a:spLocks noGrp="1"/>
          </p:cNvSpPr>
          <p:nvPr>
            <p:ph type="pic" sz="quarter" idx="15"/>
          </p:nvPr>
        </p:nvSpPr>
        <p:spPr>
          <a:xfrm>
            <a:off x="1066800" y="1371600"/>
            <a:ext cx="3429000" cy="3962400"/>
          </a:xfrm>
          <a:prstGeom prst="roundRect">
            <a:avLst/>
          </a:prstGeom>
        </p:spPr>
        <p:txBody>
          <a:bodyPr rtlCol="0">
            <a:normAutofit/>
          </a:bodyPr>
          <a:lstStyle/>
          <a:p>
            <a:pPr lvl="0"/>
            <a:r>
              <a:rPr lang="en-US" noProof="0"/>
              <a:t>Click icon to add picture</a:t>
            </a:r>
            <a:endParaRPr lang="en-US" noProof="0" dirty="0"/>
          </a:p>
        </p:txBody>
      </p:sp>
      <p:sp>
        <p:nvSpPr>
          <p:cNvPr id="7" name="Title 1"/>
          <p:cNvSpPr>
            <a:spLocks noGrp="1"/>
          </p:cNvSpPr>
          <p:nvPr>
            <p:ph type="title"/>
          </p:nvPr>
        </p:nvSpPr>
        <p:spPr>
          <a:xfrm>
            <a:off x="990600" y="427038"/>
            <a:ext cx="7696200" cy="868362"/>
          </a:xfrm>
          <a:prstGeom prst="rect">
            <a:avLst/>
          </a:prstGeo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670821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608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95300" y="1143000"/>
            <a:ext cx="81534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41850"/>
            <a:ext cx="9144000" cy="1616150"/>
          </a:xfrm>
          <a:prstGeom prst="rect">
            <a:avLst/>
          </a:prstGeom>
        </p:spPr>
      </p:pic>
    </p:spTree>
    <p:extLst>
      <p:ext uri="{BB962C8B-B14F-4D97-AF65-F5344CB8AC3E}">
        <p14:creationId xmlns:p14="http://schemas.microsoft.com/office/powerpoint/2010/main" val="4236952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200" baseline="0">
                <a:solidFill>
                  <a:schemeClr val="tx2"/>
                </a:solidFill>
                <a:latin typeface="Arial" pitchFamily="34" charset="0"/>
                <a:cs typeface="Arial" pitchFamily="34" charset="0"/>
              </a:defRPr>
            </a:lvl1pPr>
          </a:lstStyle>
          <a:p>
            <a:pPr lvl="0"/>
            <a:r>
              <a:rPr lang="en-US" dirty="0"/>
              <a:t>Slide title</a:t>
            </a:r>
          </a:p>
        </p:txBody>
      </p:sp>
      <p:sp>
        <p:nvSpPr>
          <p:cNvPr id="2" name="Slide Number Placeholder 1"/>
          <p:cNvSpPr>
            <a:spLocks noGrp="1"/>
          </p:cNvSpPr>
          <p:nvPr>
            <p:ph type="sldNum" sz="quarter" idx="12"/>
          </p:nvPr>
        </p:nvSpPr>
        <p:spPr>
          <a:xfrm>
            <a:off x="6457950" y="6356352"/>
            <a:ext cx="2057400" cy="365125"/>
          </a:xfrm>
          <a:prstGeom prst="rect">
            <a:avLst/>
          </a:prstGeom>
        </p:spPr>
        <p:txBody>
          <a:bodyPr/>
          <a:lstStyle>
            <a:lvl1pPr>
              <a:defRPr>
                <a:solidFill>
                  <a:srgbClr val="BBBAAC"/>
                </a:solidFill>
                <a:latin typeface="Arial" panose="020B0604020202020204" pitchFamily="34" charset="0"/>
                <a:cs typeface="Arial" panose="020B0604020202020204" pitchFamily="34" charset="0"/>
              </a:defRPr>
            </a:lvl1pPr>
          </a:lstStyle>
          <a:p>
            <a:fld id="{41464159-F267-49BB-BE0C-6EC1218FAA10}" type="slidenum">
              <a:rPr lang="en-US" smtClean="0"/>
              <a:pPr/>
              <a:t>‹#›</a:t>
            </a:fld>
            <a:endParaRPr lang="en-US"/>
          </a:p>
        </p:txBody>
      </p:sp>
    </p:spTree>
    <p:extLst>
      <p:ext uri="{BB962C8B-B14F-4D97-AF65-F5344CB8AC3E}">
        <p14:creationId xmlns:p14="http://schemas.microsoft.com/office/powerpoint/2010/main" val="294752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Rounded Rectangle 12"/>
          <p:cNvSpPr/>
          <p:nvPr userDrawn="1"/>
        </p:nvSpPr>
        <p:spPr>
          <a:xfrm>
            <a:off x="-1295400" y="152400"/>
            <a:ext cx="5257800" cy="3733800"/>
          </a:xfrm>
          <a:prstGeom prst="roundRect">
            <a:avLst>
              <a:gd name="adj" fmla="val 6429"/>
            </a:avLst>
          </a:prstGeom>
          <a:solidFill>
            <a:srgbClr val="BAAF31"/>
          </a:solidFill>
          <a:ln>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 Placeholder 18"/>
          <p:cNvSpPr>
            <a:spLocks noGrp="1"/>
          </p:cNvSpPr>
          <p:nvPr>
            <p:ph type="body" sz="quarter" idx="10" hasCustomPrompt="1"/>
          </p:nvPr>
        </p:nvSpPr>
        <p:spPr>
          <a:xfrm>
            <a:off x="228600" y="457200"/>
            <a:ext cx="35814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5" name="Text Placeholder 2"/>
          <p:cNvSpPr>
            <a:spLocks noGrp="1"/>
          </p:cNvSpPr>
          <p:nvPr>
            <p:ph type="body" sz="quarter" idx="11" hasCustomPrompt="1"/>
          </p:nvPr>
        </p:nvSpPr>
        <p:spPr>
          <a:xfrm>
            <a:off x="228600" y="1295400"/>
            <a:ext cx="3581400" cy="1524000"/>
          </a:xfrm>
        </p:spPr>
        <p:txBody>
          <a:bodyPr>
            <a:normAutofit/>
          </a:bodyPr>
          <a:lstStyle>
            <a:lvl1pPr algn="l">
              <a:defRPr sz="2400" baseline="0"/>
            </a:lvl1pPr>
          </a:lstStyle>
          <a:p>
            <a:pPr lvl="0"/>
            <a:r>
              <a:rPr lang="en-US" dirty="0"/>
              <a:t>Name, title</a:t>
            </a:r>
          </a:p>
          <a:p>
            <a:pPr lvl="0"/>
            <a:r>
              <a:rPr lang="en-US" dirty="0"/>
              <a:t>Email address</a:t>
            </a:r>
          </a:p>
          <a:p>
            <a:pPr lvl="0"/>
            <a:r>
              <a:rPr lang="en-US" dirty="0"/>
              <a:t>Phone #</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200" y="3048000"/>
            <a:ext cx="1371600" cy="624840"/>
          </a:xfrm>
          <a:prstGeom prst="rect">
            <a:avLst/>
          </a:prstGeom>
        </p:spPr>
      </p:pic>
    </p:spTree>
    <p:extLst>
      <p:ext uri="{BB962C8B-B14F-4D97-AF65-F5344CB8AC3E}">
        <p14:creationId xmlns:p14="http://schemas.microsoft.com/office/powerpoint/2010/main" val="114760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6858000"/>
          </a:xfrm>
          <a:prstGeom prst="rect">
            <a:avLst/>
          </a:prstGeom>
          <a:solidFill>
            <a:srgbClr val="41B9D3"/>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sp>
        <p:nvSpPr>
          <p:cNvPr id="5" name="Text Placeholder 4"/>
          <p:cNvSpPr>
            <a:spLocks noGrp="1"/>
          </p:cNvSpPr>
          <p:nvPr>
            <p:ph type="body" sz="quarter" idx="10"/>
          </p:nvPr>
        </p:nvSpPr>
        <p:spPr>
          <a:xfrm>
            <a:off x="1600200" y="1447800"/>
            <a:ext cx="5943600" cy="3962400"/>
          </a:xfrm>
        </p:spPr>
        <p:txBody>
          <a:bodyPr anchor="ctr"/>
          <a:lstStyle>
            <a:lvl1pPr>
              <a:buFontTx/>
              <a:buNone/>
              <a:defRPr sz="4800"/>
            </a:lvl1pPr>
            <a:lvl2pPr>
              <a:buFontTx/>
              <a:buNone/>
              <a:defRPr/>
            </a:lvl2pPr>
            <a:lvl3pPr>
              <a:buFontTx/>
              <a:buNone/>
              <a:defRPr/>
            </a:lvl3pPr>
          </a:lstStyle>
          <a:p>
            <a:pPr lvl="0"/>
            <a:r>
              <a:rPr lang="en-US" dirty="0"/>
              <a:t>Click to edit Master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6858000"/>
          </a:xfrm>
          <a:prstGeom prst="rect">
            <a:avLst/>
          </a:prstGeom>
          <a:solidFill>
            <a:schemeClr val="tx2"/>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sp>
        <p:nvSpPr>
          <p:cNvPr id="8" name="Text Placeholder 4"/>
          <p:cNvSpPr>
            <a:spLocks noGrp="1"/>
          </p:cNvSpPr>
          <p:nvPr>
            <p:ph type="body" sz="quarter" idx="10"/>
          </p:nvPr>
        </p:nvSpPr>
        <p:spPr>
          <a:xfrm>
            <a:off x="1600200" y="1447800"/>
            <a:ext cx="5943600" cy="3962400"/>
          </a:xfrm>
        </p:spPr>
        <p:txBody>
          <a:bodyPr anchor="ctr"/>
          <a:lstStyle>
            <a:lvl1pPr>
              <a:buFontTx/>
              <a:buNone/>
              <a:defRPr sz="4800"/>
            </a:lvl1pPr>
            <a:lvl2pPr>
              <a:buFontTx/>
              <a:buNone/>
              <a:defRPr/>
            </a:lvl2pPr>
            <a:lvl3pPr>
              <a:buFontTx/>
              <a:buNone/>
              <a:defRPr/>
            </a:lvl3pPr>
          </a:lstStyle>
          <a:p>
            <a:pPr lvl="0"/>
            <a:r>
              <a:rPr lang="en-US" dirty="0"/>
              <a:t>Click to edit Master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6858000"/>
          </a:xfrm>
          <a:prstGeom prst="rect">
            <a:avLst/>
          </a:prstGeom>
          <a:solidFill>
            <a:schemeClr val="accent2"/>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sp>
        <p:nvSpPr>
          <p:cNvPr id="4" name="Text Placeholder 4"/>
          <p:cNvSpPr>
            <a:spLocks noGrp="1"/>
          </p:cNvSpPr>
          <p:nvPr>
            <p:ph type="body" sz="quarter" idx="10"/>
          </p:nvPr>
        </p:nvSpPr>
        <p:spPr>
          <a:xfrm>
            <a:off x="1600200" y="1447800"/>
            <a:ext cx="5943600" cy="3962400"/>
          </a:xfrm>
        </p:spPr>
        <p:txBody>
          <a:bodyPr anchor="ctr"/>
          <a:lstStyle>
            <a:lvl1pPr>
              <a:buFontTx/>
              <a:buNone/>
              <a:defRPr sz="4800"/>
            </a:lvl1pPr>
            <a:lvl2pPr>
              <a:buFontTx/>
              <a:buNone/>
              <a:defRPr/>
            </a:lvl2pPr>
            <a:lvl3pPr>
              <a:buFontTx/>
              <a:buNone/>
              <a:defRPr/>
            </a:lvl3pPr>
          </a:lstStyle>
          <a:p>
            <a:pPr lvl="0"/>
            <a:r>
              <a:rPr lang="en-US" dirty="0"/>
              <a:t>Click to edit Master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esidential  Cover Slide">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6" name="Picture 55" descr="ETLogo_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7" name="Text Placeholder 6"/>
          <p:cNvSpPr>
            <a:spLocks noGrp="1"/>
          </p:cNvSpPr>
          <p:nvPr>
            <p:ph type="body" sz="quarter" idx="10"/>
          </p:nvPr>
        </p:nvSpPr>
        <p:spPr>
          <a:xfrm>
            <a:off x="2362200" y="3810000"/>
            <a:ext cx="5562600" cy="21336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pic>
        <p:nvPicPr>
          <p:cNvPr id="14" name="Picture 13" descr="_72G4451_pdot2.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66799" y="381000"/>
            <a:ext cx="4419601" cy="2940806"/>
          </a:xfrm>
          <a:prstGeom prst="roundRect">
            <a:avLst/>
          </a:prstGeom>
          <a:ln w="38100">
            <a:solidFill>
              <a:schemeClr val="bg1"/>
            </a:solid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6858000"/>
          </a:xfrm>
          <a:prstGeom prst="rect">
            <a:avLst/>
          </a:prstGeom>
          <a:solidFill>
            <a:schemeClr val="accent6"/>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sp>
        <p:nvSpPr>
          <p:cNvPr id="4" name="Text Placeholder 4"/>
          <p:cNvSpPr>
            <a:spLocks noGrp="1"/>
          </p:cNvSpPr>
          <p:nvPr>
            <p:ph type="body" sz="quarter" idx="10"/>
          </p:nvPr>
        </p:nvSpPr>
        <p:spPr>
          <a:xfrm>
            <a:off x="1600200" y="1447800"/>
            <a:ext cx="5943600" cy="3962400"/>
          </a:xfrm>
        </p:spPr>
        <p:txBody>
          <a:bodyPr anchor="ctr"/>
          <a:lstStyle>
            <a:lvl1pPr>
              <a:buFontTx/>
              <a:buNone/>
              <a:defRPr sz="4800"/>
            </a:lvl1pPr>
            <a:lvl2pPr>
              <a:buFontTx/>
              <a:buNone/>
              <a:defRPr/>
            </a:lvl2pPr>
            <a:lvl3pPr>
              <a:buFontTx/>
              <a:buNone/>
              <a:defRPr/>
            </a:lvl3pPr>
          </a:lstStyle>
          <a:p>
            <a:pPr lvl="0"/>
            <a:r>
              <a:rPr lang="en-US" dirty="0"/>
              <a:t>Click to edit Master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702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BAAF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0660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with graphic on lef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53000" y="1371600"/>
            <a:ext cx="3733800" cy="43434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2"/>
          <p:cNvSpPr>
            <a:spLocks noGrp="1"/>
          </p:cNvSpPr>
          <p:nvPr>
            <p:ph type="pic" sz="quarter" idx="15"/>
          </p:nvPr>
        </p:nvSpPr>
        <p:spPr>
          <a:xfrm>
            <a:off x="1066800" y="1371600"/>
            <a:ext cx="3429000" cy="3962400"/>
          </a:xfrm>
          <a:prstGeom prst="roundRect">
            <a:avLst/>
          </a:prstGeom>
        </p:spPr>
        <p:txBody>
          <a:bodyPr rtlCol="0">
            <a:normAutofit/>
          </a:bodyPr>
          <a:lstStyle/>
          <a:p>
            <a:pPr lvl="0"/>
            <a:r>
              <a:rPr lang="en-US" noProof="0"/>
              <a:t>Click icon to add picture</a:t>
            </a:r>
            <a:endParaRPr lang="en-US" noProof="0" dirty="0"/>
          </a:p>
        </p:txBody>
      </p:sp>
      <p:sp>
        <p:nvSpPr>
          <p:cNvPr id="7" name="Title 1"/>
          <p:cNvSpPr>
            <a:spLocks noGrp="1"/>
          </p:cNvSpPr>
          <p:nvPr>
            <p:ph type="title"/>
          </p:nvPr>
        </p:nvSpPr>
        <p:spPr>
          <a:xfrm>
            <a:off x="990600" y="427038"/>
            <a:ext cx="7696200" cy="868362"/>
          </a:xfrm>
          <a:prstGeom prst="rect">
            <a:avLst/>
          </a:prstGeo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061402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940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200" baseline="0">
                <a:solidFill>
                  <a:schemeClr val="tx2"/>
                </a:solidFill>
                <a:latin typeface="Arial" pitchFamily="34" charset="0"/>
                <a:cs typeface="Arial" pitchFamily="34" charset="0"/>
              </a:defRPr>
            </a:lvl1pPr>
          </a:lstStyle>
          <a:p>
            <a:pPr lvl="0"/>
            <a:r>
              <a:rPr lang="en-US" dirty="0"/>
              <a:t>Slide title</a:t>
            </a:r>
          </a:p>
        </p:txBody>
      </p:sp>
      <p:sp>
        <p:nvSpPr>
          <p:cNvPr id="2" name="Slide Number Placeholder 1"/>
          <p:cNvSpPr>
            <a:spLocks noGrp="1"/>
          </p:cNvSpPr>
          <p:nvPr>
            <p:ph type="sldNum" sz="quarter" idx="12"/>
          </p:nvPr>
        </p:nvSpPr>
        <p:spPr>
          <a:xfrm>
            <a:off x="6457950" y="6356352"/>
            <a:ext cx="2057400" cy="365125"/>
          </a:xfrm>
          <a:prstGeom prst="rect">
            <a:avLst/>
          </a:prstGeom>
        </p:spPr>
        <p:txBody>
          <a:bodyPr/>
          <a:lstStyle>
            <a:lvl1pPr>
              <a:defRPr>
                <a:solidFill>
                  <a:srgbClr val="BBBAAC"/>
                </a:solidFill>
                <a:latin typeface="Arial" panose="020B0604020202020204" pitchFamily="34" charset="0"/>
                <a:cs typeface="Arial" panose="020B0604020202020204" pitchFamily="34" charset="0"/>
              </a:defRPr>
            </a:lvl1pPr>
          </a:lstStyle>
          <a:p>
            <a:fld id="{41464159-F267-49BB-BE0C-6EC1218FAA10}" type="slidenum">
              <a:rPr lang="en-US" smtClean="0"/>
              <a:pPr/>
              <a:t>‹#›</a:t>
            </a:fld>
            <a:endParaRPr lang="en-US"/>
          </a:p>
        </p:txBody>
      </p:sp>
    </p:spTree>
    <p:extLst>
      <p:ext uri="{BB962C8B-B14F-4D97-AF65-F5344CB8AC3E}">
        <p14:creationId xmlns:p14="http://schemas.microsoft.com/office/powerpoint/2010/main" val="276139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95300" y="1143000"/>
            <a:ext cx="81534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41850"/>
            <a:ext cx="9144000" cy="1616150"/>
          </a:xfrm>
          <a:prstGeom prst="rect">
            <a:avLst/>
          </a:prstGeom>
        </p:spPr>
      </p:pic>
    </p:spTree>
    <p:extLst>
      <p:ext uri="{BB962C8B-B14F-4D97-AF65-F5344CB8AC3E}">
        <p14:creationId xmlns:p14="http://schemas.microsoft.com/office/powerpoint/2010/main" val="1090292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Rounded Rectangle 12"/>
          <p:cNvSpPr/>
          <p:nvPr userDrawn="1"/>
        </p:nvSpPr>
        <p:spPr>
          <a:xfrm>
            <a:off x="-1295400" y="152400"/>
            <a:ext cx="5257800" cy="3733800"/>
          </a:xfrm>
          <a:prstGeom prst="roundRect">
            <a:avLst>
              <a:gd name="adj" fmla="val 6429"/>
            </a:avLst>
          </a:prstGeom>
          <a:solidFill>
            <a:srgbClr val="BAAF31"/>
          </a:solidFill>
          <a:ln>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 Placeholder 18"/>
          <p:cNvSpPr>
            <a:spLocks noGrp="1"/>
          </p:cNvSpPr>
          <p:nvPr>
            <p:ph type="body" sz="quarter" idx="10" hasCustomPrompt="1"/>
          </p:nvPr>
        </p:nvSpPr>
        <p:spPr>
          <a:xfrm>
            <a:off x="228600" y="457200"/>
            <a:ext cx="35814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5" name="Text Placeholder 2"/>
          <p:cNvSpPr>
            <a:spLocks noGrp="1"/>
          </p:cNvSpPr>
          <p:nvPr>
            <p:ph type="body" sz="quarter" idx="11" hasCustomPrompt="1"/>
          </p:nvPr>
        </p:nvSpPr>
        <p:spPr>
          <a:xfrm>
            <a:off x="228600" y="1295400"/>
            <a:ext cx="3581400" cy="1524000"/>
          </a:xfrm>
        </p:spPr>
        <p:txBody>
          <a:bodyPr>
            <a:normAutofit/>
          </a:bodyPr>
          <a:lstStyle>
            <a:lvl1pPr algn="l">
              <a:defRPr sz="2400" baseline="0"/>
            </a:lvl1pPr>
          </a:lstStyle>
          <a:p>
            <a:pPr lvl="0"/>
            <a:r>
              <a:rPr lang="en-US" dirty="0"/>
              <a:t>Name, title</a:t>
            </a:r>
          </a:p>
          <a:p>
            <a:pPr lvl="0"/>
            <a:r>
              <a:rPr lang="en-US" dirty="0"/>
              <a:t>Email address</a:t>
            </a:r>
          </a:p>
          <a:p>
            <a:pPr lvl="0"/>
            <a:r>
              <a:rPr lang="en-US" dirty="0"/>
              <a:t>Phone #</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200" y="3048000"/>
            <a:ext cx="1371600" cy="624840"/>
          </a:xfrm>
          <a:prstGeom prst="rect">
            <a:avLst/>
          </a:prstGeom>
        </p:spPr>
      </p:pic>
    </p:spTree>
    <p:extLst>
      <p:ext uri="{BB962C8B-B14F-4D97-AF65-F5344CB8AC3E}">
        <p14:creationId xmlns:p14="http://schemas.microsoft.com/office/powerpoint/2010/main" val="2710566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p:cNvSpPr/>
          <p:nvPr userDrawn="1"/>
        </p:nvSpPr>
        <p:spPr>
          <a:xfrm>
            <a:off x="0" y="662"/>
            <a:ext cx="9144000" cy="6095337"/>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hasCustomPrompt="1"/>
          </p:nvPr>
        </p:nvSpPr>
        <p:spPr>
          <a:xfrm>
            <a:off x="609600" y="2160029"/>
            <a:ext cx="5943600" cy="769441"/>
          </a:xfrm>
          <a:prstGeom prst="rect">
            <a:avLst/>
          </a:prstGeom>
        </p:spPr>
        <p:txBody>
          <a:bodyPr wrap="square" anchor="t" anchorCtr="0">
            <a:spAutoFit/>
          </a:bodyPr>
          <a:lstStyle>
            <a:lvl1pPr algn="l">
              <a:defRPr sz="4400" b="0">
                <a:solidFill>
                  <a:schemeClr val="bg1"/>
                </a:solidFill>
              </a:defRPr>
            </a:lvl1pPr>
          </a:lstStyle>
          <a:p>
            <a:r>
              <a:rPr lang="en-US" dirty="0"/>
              <a:t>Presentation Title</a:t>
            </a:r>
          </a:p>
        </p:txBody>
      </p:sp>
      <p:sp>
        <p:nvSpPr>
          <p:cNvPr id="10" name="TextBox 9"/>
          <p:cNvSpPr txBox="1"/>
          <p:nvPr userDrawn="1"/>
        </p:nvSpPr>
        <p:spPr>
          <a:xfrm>
            <a:off x="609600" y="6400800"/>
            <a:ext cx="4114800" cy="400110"/>
          </a:xfrm>
          <a:prstGeom prst="rect">
            <a:avLst/>
          </a:prstGeom>
          <a:noFill/>
        </p:spPr>
        <p:txBody>
          <a:bodyPr wrap="square" rtlCol="0">
            <a:spAutoFit/>
          </a:bodyPr>
          <a:lstStyle/>
          <a:p>
            <a:pPr fontAlgn="auto">
              <a:spcBef>
                <a:spcPct val="20000"/>
              </a:spcBef>
              <a:spcAft>
                <a:spcPts val="0"/>
              </a:spcAft>
              <a:buClr>
                <a:srgbClr val="E3A82E"/>
              </a:buClr>
              <a:buFont typeface="Wingdings" pitchFamily="2" charset="2"/>
              <a:buNone/>
              <a:defRPr/>
            </a:pPr>
            <a:endParaRPr lang="en-US" sz="2000" b="1" dirty="0">
              <a:solidFill>
                <a:srgbClr val="E3A72E"/>
              </a:solidFill>
              <a:latin typeface="Calibri"/>
            </a:endParaRPr>
          </a:p>
        </p:txBody>
      </p:sp>
      <p:cxnSp>
        <p:nvCxnSpPr>
          <p:cNvPr id="4" name="Straight Connector 3"/>
          <p:cNvCxnSpPr/>
          <p:nvPr userDrawn="1"/>
        </p:nvCxnSpPr>
        <p:spPr>
          <a:xfrm>
            <a:off x="533400" y="2157453"/>
            <a:ext cx="4953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33400" y="2928730"/>
            <a:ext cx="815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09600" y="2049449"/>
            <a:ext cx="0" cy="99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6019800"/>
            <a:ext cx="9144000" cy="838200"/>
          </a:xfrm>
          <a:prstGeom prst="rect">
            <a:avLst/>
          </a:prstGeom>
          <a:solidFill>
            <a:srgbClr val="35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8" name="Picture 17" descr="NEEA_logo_REVERSE_WHITE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086" y="6252730"/>
            <a:ext cx="493714" cy="324634"/>
          </a:xfrm>
          <a:prstGeom prst="rect">
            <a:avLst/>
          </a:prstGeom>
        </p:spPr>
      </p:pic>
      <p:sp>
        <p:nvSpPr>
          <p:cNvPr id="19" name="Subtitle 2"/>
          <p:cNvSpPr txBox="1">
            <a:spLocks/>
          </p:cNvSpPr>
          <p:nvPr userDrawn="1"/>
        </p:nvSpPr>
        <p:spPr>
          <a:xfrm>
            <a:off x="609600" y="6269623"/>
            <a:ext cx="5715000" cy="338554"/>
          </a:xfrm>
          <a:prstGeom prst="rect">
            <a:avLst/>
          </a:prstGeom>
        </p:spPr>
        <p:txBody>
          <a:bodyPr vert="horz" wrap="square" lIns="91440" tIns="45720" rIns="91440" bIns="45720" rtlCol="0">
            <a:spAutoFit/>
          </a:bodyPr>
          <a:lstStyle>
            <a:lvl1pPr marL="0" marR="0" indent="0" algn="r" defTabSz="914400" rtl="0" eaLnBrk="1" fontAlgn="auto" latinLnBrk="0" hangingPunct="1">
              <a:lnSpc>
                <a:spcPct val="100000"/>
              </a:lnSpc>
              <a:spcBef>
                <a:spcPct val="20000"/>
              </a:spcBef>
              <a:spcAft>
                <a:spcPts val="0"/>
              </a:spcAft>
              <a:buClr>
                <a:srgbClr val="E3A82E"/>
              </a:buClr>
              <a:buSzTx/>
              <a:buFont typeface="Wingdings" pitchFamily="2" charset="2"/>
              <a:buNone/>
              <a:tabLst/>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a:defRPr/>
            </a:pPr>
            <a:r>
              <a:rPr lang="en-US" sz="1600" dirty="0">
                <a:solidFill>
                  <a:prstClr val="white"/>
                </a:solidFill>
                <a:latin typeface="Calibri"/>
              </a:rPr>
              <a:t>Presented by </a:t>
            </a:r>
            <a:r>
              <a:rPr lang="en-US" sz="1600" b="1" dirty="0">
                <a:solidFill>
                  <a:srgbClr val="E3A72E"/>
                </a:solidFill>
                <a:latin typeface="Calibri"/>
              </a:rPr>
              <a:t>Smart Water Heat</a:t>
            </a:r>
            <a:r>
              <a:rPr lang="en-US" sz="1600" dirty="0">
                <a:solidFill>
                  <a:prstClr val="white"/>
                </a:solidFill>
                <a:latin typeface="Calibri"/>
              </a:rPr>
              <a:t> </a:t>
            </a:r>
          </a:p>
        </p:txBody>
      </p:sp>
    </p:spTree>
    <p:extLst>
      <p:ext uri="{BB962C8B-B14F-4D97-AF65-F5344CB8AC3E}">
        <p14:creationId xmlns:p14="http://schemas.microsoft.com/office/powerpoint/2010/main" val="3787008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4999"/>
            <a:ext cx="8229600" cy="4191001"/>
          </a:xfrm>
        </p:spPr>
        <p:txBody>
          <a:bodyPr/>
          <a:lstStyle>
            <a:lvl1pPr marL="231775" indent="-231775">
              <a:defRPr sz="2800"/>
            </a:lvl1pPr>
            <a:lvl2pPr marL="682625" indent="-225425">
              <a:buFont typeface="Arial" pitchFamily="34" charset="0"/>
              <a:buChar char="•"/>
              <a:defRPr sz="2400"/>
            </a:lvl2pPr>
            <a:lvl3pPr>
              <a:defRPr sz="2000"/>
            </a:lvl3pPr>
            <a:lvl4pPr>
              <a:buFont typeface="Arial" pitchFamily="34" charset="0"/>
              <a:buChar cha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p:nvSpPr>
        <p:spPr>
          <a:xfrm>
            <a:off x="0" y="0"/>
            <a:ext cx="9144000" cy="1066800"/>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2" name="Group 13"/>
          <p:cNvGrpSpPr/>
          <p:nvPr/>
        </p:nvGrpSpPr>
        <p:grpSpPr>
          <a:xfrm>
            <a:off x="381000" y="152400"/>
            <a:ext cx="8229600" cy="762000"/>
            <a:chOff x="381000" y="262070"/>
            <a:chExt cx="8229600" cy="762000"/>
          </a:xfrm>
        </p:grpSpPr>
        <p:cxnSp>
          <p:nvCxnSpPr>
            <p:cNvPr id="20" name="Straight Connector 19"/>
            <p:cNvCxnSpPr/>
            <p:nvPr/>
          </p:nvCxnSpPr>
          <p:spPr>
            <a:xfrm flipV="1">
              <a:off x="457200" y="26207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1000" y="304800"/>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1000" y="971372"/>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12"/>
          <p:cNvSpPr>
            <a:spLocks noGrp="1"/>
          </p:cNvSpPr>
          <p:nvPr>
            <p:ph type="sldNum" sz="quarter" idx="15"/>
          </p:nvPr>
        </p:nvSpPr>
        <p:spPr/>
        <p:txBody>
          <a:bodyPr/>
          <a:lstStyle/>
          <a:p>
            <a:fld id="{B6912A0C-EF9A-44F6-81BF-927BEB96F9AD}" type="slidenum">
              <a:rPr lang="en-US" smtClean="0">
                <a:solidFill>
                  <a:srgbClr val="000000">
                    <a:tint val="75000"/>
                  </a:srgbClr>
                </a:solidFill>
              </a:rPr>
              <a:pPr/>
              <a:t>‹#›</a:t>
            </a:fld>
            <a:endParaRPr lang="en-US" dirty="0">
              <a:solidFill>
                <a:srgbClr val="000000">
                  <a:tint val="75000"/>
                </a:srgbClr>
              </a:solidFill>
            </a:endParaRPr>
          </a:p>
        </p:txBody>
      </p:sp>
      <p:sp>
        <p:nvSpPr>
          <p:cNvPr id="14" name="Footer Placeholder 13"/>
          <p:cNvSpPr>
            <a:spLocks noGrp="1"/>
          </p:cNvSpPr>
          <p:nvPr>
            <p:ph type="ftr" sz="quarter" idx="16"/>
          </p:nvPr>
        </p:nvSpPr>
        <p:spPr/>
        <p:txBody>
          <a:bodyPr/>
          <a:lstStyle/>
          <a:p>
            <a:pPr algn="l"/>
            <a:r>
              <a:rPr lang="en-US">
                <a:solidFill>
                  <a:prstClr val="white"/>
                </a:solidFill>
              </a:rPr>
              <a:t>Presented by </a:t>
            </a:r>
            <a:r>
              <a:rPr lang="en-US" b="1">
                <a:solidFill>
                  <a:srgbClr val="E3A72E"/>
                </a:solidFill>
              </a:rPr>
              <a:t>Smart Water Heat</a:t>
            </a:r>
            <a:r>
              <a:rPr lang="en-US">
                <a:solidFill>
                  <a:prstClr val="white"/>
                </a:solidFill>
              </a:rPr>
              <a:t> </a:t>
            </a:r>
            <a:endParaRPr lang="en-US" dirty="0">
              <a:solidFill>
                <a:prstClr val="white"/>
              </a:solidFill>
            </a:endParaRPr>
          </a:p>
        </p:txBody>
      </p:sp>
      <p:sp>
        <p:nvSpPr>
          <p:cNvPr id="19" name="Text Placeholder 18"/>
          <p:cNvSpPr>
            <a:spLocks noGrp="1"/>
          </p:cNvSpPr>
          <p:nvPr>
            <p:ph type="body" sz="quarter" idx="17" hasCustomPrompt="1"/>
          </p:nvPr>
        </p:nvSpPr>
        <p:spPr>
          <a:xfrm>
            <a:off x="457200" y="1219200"/>
            <a:ext cx="8229600" cy="609600"/>
          </a:xfrm>
        </p:spPr>
        <p:txBody>
          <a:bodyPr>
            <a:normAutofit/>
          </a:bodyPr>
          <a:lstStyle>
            <a:lvl1pPr>
              <a:buNone/>
              <a:defRPr sz="3200"/>
            </a:lvl1pPr>
          </a:lstStyle>
          <a:p>
            <a:pPr lvl="0"/>
            <a:r>
              <a:rPr lang="en-US" dirty="0"/>
              <a:t>Headline</a:t>
            </a:r>
          </a:p>
        </p:txBody>
      </p:sp>
      <p:sp>
        <p:nvSpPr>
          <p:cNvPr id="23" name="Title 22"/>
          <p:cNvSpPr>
            <a:spLocks noGrp="1"/>
          </p:cNvSpPr>
          <p:nvPr>
            <p:ph type="title"/>
          </p:nvPr>
        </p:nvSpPr>
        <p:spPr>
          <a:xfrm>
            <a:off x="457200" y="228600"/>
            <a:ext cx="8229600" cy="609600"/>
          </a:xfrm>
          <a:prstGeom prst="rect">
            <a:avLst/>
          </a:prstGeo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67240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mercial Cover Slide_exterior">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5" name="Picture 4" descr="BuildingExterior_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95829" y="391886"/>
            <a:ext cx="3962401" cy="3048000"/>
          </a:xfrm>
          <a:prstGeom prst="roundRect">
            <a:avLst/>
          </a:prstGeom>
          <a:ln w="57150">
            <a:solidFill>
              <a:schemeClr val="bg1"/>
            </a:solidFill>
          </a:ln>
        </p:spPr>
      </p:pic>
      <p:pic>
        <p:nvPicPr>
          <p:cNvPr id="7" name="Picture 55" descr="ETLogo_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6" name="Text Placeholder 6"/>
          <p:cNvSpPr>
            <a:spLocks noGrp="1"/>
          </p:cNvSpPr>
          <p:nvPr>
            <p:ph type="body" sz="quarter" idx="10"/>
          </p:nvPr>
        </p:nvSpPr>
        <p:spPr>
          <a:xfrm>
            <a:off x="2362200" y="3810000"/>
            <a:ext cx="5562600" cy="22098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1"/>
            <a:ext cx="4040188"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57400"/>
            <a:ext cx="4040188"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19201"/>
            <a:ext cx="4041775"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57400"/>
            <a:ext cx="4041775"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solidFill>
                  <a:srgbClr val="000000">
                    <a:tint val="75000"/>
                  </a:srgbClr>
                </a:solidFill>
              </a:rPr>
              <a:t>March 27, 2012</a:t>
            </a:r>
          </a:p>
        </p:txBody>
      </p:sp>
      <p:sp>
        <p:nvSpPr>
          <p:cNvPr id="8" name="Footer Placeholder 7"/>
          <p:cNvSpPr>
            <a:spLocks noGrp="1"/>
          </p:cNvSpPr>
          <p:nvPr>
            <p:ph type="ftr" sz="quarter" idx="11"/>
          </p:nvPr>
        </p:nvSpPr>
        <p:spPr/>
        <p:txBody>
          <a:bodyPr/>
          <a:lstStyle/>
          <a:p>
            <a:r>
              <a:rPr lang="en-US">
                <a:solidFill>
                  <a:srgbClr val="000000">
                    <a:tint val="75000"/>
                  </a:srgbClr>
                </a:solidFill>
              </a:rPr>
              <a:t>Presented by Smart Water Heat </a:t>
            </a:r>
          </a:p>
        </p:txBody>
      </p:sp>
      <p:sp>
        <p:nvSpPr>
          <p:cNvPr id="9" name="Slide Number Placeholder 8"/>
          <p:cNvSpPr>
            <a:spLocks noGrp="1"/>
          </p:cNvSpPr>
          <p:nvPr>
            <p:ph type="sldNum" sz="quarter" idx="12"/>
          </p:nvPr>
        </p:nvSpPr>
        <p:spPr/>
        <p:txBody>
          <a:bodyPr/>
          <a:lstStyle/>
          <a:p>
            <a:fld id="{DC614A17-C70B-4CEB-815E-0FACDC15A842}" type="slidenum">
              <a:rPr lang="en-US" smtClean="0">
                <a:solidFill>
                  <a:srgbClr val="000000">
                    <a:tint val="75000"/>
                  </a:srgbClr>
                </a:solidFill>
              </a:rPr>
              <a:pPr/>
              <a:t>‹#›</a:t>
            </a:fld>
            <a:endParaRPr lang="en-US">
              <a:solidFill>
                <a:srgbClr val="000000">
                  <a:tint val="75000"/>
                </a:srgbClr>
              </a:solidFill>
            </a:endParaRPr>
          </a:p>
        </p:txBody>
      </p:sp>
      <p:sp>
        <p:nvSpPr>
          <p:cNvPr id="10" name="Rectangle 9"/>
          <p:cNvSpPr/>
          <p:nvPr/>
        </p:nvSpPr>
        <p:spPr>
          <a:xfrm>
            <a:off x="0" y="0"/>
            <a:ext cx="9144000" cy="1066800"/>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2" name="Group 13"/>
          <p:cNvGrpSpPr/>
          <p:nvPr userDrawn="1"/>
        </p:nvGrpSpPr>
        <p:grpSpPr>
          <a:xfrm>
            <a:off x="381000" y="152400"/>
            <a:ext cx="8229600" cy="762000"/>
            <a:chOff x="381000" y="262070"/>
            <a:chExt cx="8229600" cy="762000"/>
          </a:xfrm>
        </p:grpSpPr>
        <p:cxnSp>
          <p:nvCxnSpPr>
            <p:cNvPr id="13" name="Straight Connector 12"/>
            <p:cNvCxnSpPr/>
            <p:nvPr/>
          </p:nvCxnSpPr>
          <p:spPr>
            <a:xfrm flipV="1">
              <a:off x="457200" y="26207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000" y="304800"/>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 y="971372"/>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itle 16"/>
          <p:cNvSpPr>
            <a:spLocks noGrp="1"/>
          </p:cNvSpPr>
          <p:nvPr>
            <p:ph type="title"/>
          </p:nvPr>
        </p:nvSpPr>
        <p:spPr>
          <a:xfrm>
            <a:off x="457200" y="228600"/>
            <a:ext cx="8229600" cy="609600"/>
          </a:xfrm>
          <a:prstGeom prst="rect">
            <a:avLst/>
          </a:prstGeo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505991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 Right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81200"/>
            <a:ext cx="4038600" cy="4144963"/>
          </a:xfrm>
        </p:spPr>
        <p:txBody>
          <a:bodyPr/>
          <a:lstStyle>
            <a:lvl1pPr>
              <a:defRPr sz="2800"/>
            </a:lvl1pPr>
            <a:lvl2pPr>
              <a:spcBef>
                <a:spcPts val="1200"/>
              </a:spcBef>
              <a:defRPr sz="2400"/>
            </a:lvl2pPr>
            <a:lvl3pPr>
              <a:spcBef>
                <a:spcPts val="1200"/>
              </a:spcBef>
              <a:defRPr sz="2000"/>
            </a:lvl3pPr>
            <a:lvl4pPr>
              <a:spcBef>
                <a:spcPts val="1200"/>
              </a:spcBef>
              <a:defRPr sz="1800"/>
            </a:lvl4pPr>
            <a:lvl5pPr>
              <a:spcBef>
                <a:spcPts val="1200"/>
              </a:spcBef>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0"/>
            <a:ext cx="9144000" cy="1066800"/>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2" name="Group 13"/>
          <p:cNvGrpSpPr/>
          <p:nvPr/>
        </p:nvGrpSpPr>
        <p:grpSpPr>
          <a:xfrm>
            <a:off x="381000" y="152400"/>
            <a:ext cx="8229600" cy="762000"/>
            <a:chOff x="381000" y="262070"/>
            <a:chExt cx="8229600" cy="762000"/>
          </a:xfrm>
        </p:grpSpPr>
        <p:cxnSp>
          <p:nvCxnSpPr>
            <p:cNvPr id="11" name="Straight Connector 10"/>
            <p:cNvCxnSpPr/>
            <p:nvPr/>
          </p:nvCxnSpPr>
          <p:spPr>
            <a:xfrm flipV="1">
              <a:off x="457200" y="26207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1000" y="304800"/>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000" y="971372"/>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Date Placeholder 16"/>
          <p:cNvSpPr>
            <a:spLocks noGrp="1"/>
          </p:cNvSpPr>
          <p:nvPr>
            <p:ph type="dt" sz="half" idx="14"/>
          </p:nvPr>
        </p:nvSpPr>
        <p:spPr/>
        <p:txBody>
          <a:bodyPr/>
          <a:lstStyle/>
          <a:p>
            <a:r>
              <a:rPr lang="en-US">
                <a:solidFill>
                  <a:srgbClr val="000000">
                    <a:tint val="75000"/>
                  </a:srgbClr>
                </a:solidFill>
              </a:rPr>
              <a:t>March 27, 2012</a:t>
            </a:r>
            <a:endParaRPr lang="en-US" dirty="0">
              <a:solidFill>
                <a:srgbClr val="000000">
                  <a:tint val="75000"/>
                </a:srgbClr>
              </a:solidFill>
            </a:endParaRPr>
          </a:p>
        </p:txBody>
      </p:sp>
      <p:sp>
        <p:nvSpPr>
          <p:cNvPr id="18" name="Slide Number Placeholder 17"/>
          <p:cNvSpPr>
            <a:spLocks noGrp="1"/>
          </p:cNvSpPr>
          <p:nvPr>
            <p:ph type="sldNum" sz="quarter" idx="15"/>
          </p:nvPr>
        </p:nvSpPr>
        <p:spPr/>
        <p:txBody>
          <a:bodyPr/>
          <a:lstStyle/>
          <a:p>
            <a:fld id="{B6912A0C-EF9A-44F6-81BF-927BEB96F9AD}" type="slidenum">
              <a:rPr lang="en-US" smtClean="0">
                <a:solidFill>
                  <a:srgbClr val="000000">
                    <a:tint val="75000"/>
                  </a:srgbClr>
                </a:solidFill>
              </a:rPr>
              <a:pPr/>
              <a:t>‹#›</a:t>
            </a:fld>
            <a:endParaRPr lang="en-US" dirty="0">
              <a:solidFill>
                <a:srgbClr val="000000">
                  <a:tint val="75000"/>
                </a:srgbClr>
              </a:solidFill>
            </a:endParaRPr>
          </a:p>
        </p:txBody>
      </p:sp>
      <p:sp>
        <p:nvSpPr>
          <p:cNvPr id="19" name="Footer Placeholder 18"/>
          <p:cNvSpPr>
            <a:spLocks noGrp="1"/>
          </p:cNvSpPr>
          <p:nvPr>
            <p:ph type="ftr" sz="quarter" idx="16"/>
          </p:nvPr>
        </p:nvSpPr>
        <p:spPr/>
        <p:txBody>
          <a:bodyPr/>
          <a:lstStyle/>
          <a:p>
            <a:pPr algn="l"/>
            <a:r>
              <a:rPr lang="en-US">
                <a:solidFill>
                  <a:prstClr val="white"/>
                </a:solidFill>
              </a:rPr>
              <a:t>Presented by </a:t>
            </a:r>
            <a:r>
              <a:rPr lang="en-US" b="1">
                <a:solidFill>
                  <a:srgbClr val="E3A72E"/>
                </a:solidFill>
              </a:rPr>
              <a:t>Smart Water Heat</a:t>
            </a:r>
            <a:r>
              <a:rPr lang="en-US">
                <a:solidFill>
                  <a:prstClr val="white"/>
                </a:solidFill>
              </a:rPr>
              <a:t> </a:t>
            </a:r>
            <a:endParaRPr lang="en-US" dirty="0">
              <a:solidFill>
                <a:prstClr val="white"/>
              </a:solidFill>
            </a:endParaRPr>
          </a:p>
        </p:txBody>
      </p:sp>
      <p:sp>
        <p:nvSpPr>
          <p:cNvPr id="16" name="Text Placeholder 15"/>
          <p:cNvSpPr>
            <a:spLocks noGrp="1"/>
          </p:cNvSpPr>
          <p:nvPr>
            <p:ph type="body" sz="quarter" idx="17" hasCustomPrompt="1"/>
          </p:nvPr>
        </p:nvSpPr>
        <p:spPr>
          <a:xfrm>
            <a:off x="457200" y="1219200"/>
            <a:ext cx="4038600" cy="609600"/>
          </a:xfrm>
        </p:spPr>
        <p:txBody>
          <a:bodyPr>
            <a:noAutofit/>
          </a:bodyPr>
          <a:lstStyle>
            <a:lvl1pPr>
              <a:buNone/>
              <a:defRPr sz="3200"/>
            </a:lvl1pPr>
          </a:lstStyle>
          <a:p>
            <a:pPr lvl="0"/>
            <a:r>
              <a:rPr lang="en-US" dirty="0"/>
              <a:t>Headline</a:t>
            </a:r>
          </a:p>
        </p:txBody>
      </p:sp>
      <p:sp>
        <p:nvSpPr>
          <p:cNvPr id="14" name="Title 22"/>
          <p:cNvSpPr>
            <a:spLocks noGrp="1"/>
          </p:cNvSpPr>
          <p:nvPr>
            <p:ph type="title"/>
          </p:nvPr>
        </p:nvSpPr>
        <p:spPr>
          <a:xfrm>
            <a:off x="457200" y="228600"/>
            <a:ext cx="8229600" cy="609600"/>
          </a:xfrm>
          <a:prstGeom prst="rect">
            <a:avLst/>
          </a:prstGeo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618348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 Left Graphic">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4906963"/>
          </a:xfrm>
        </p:spPr>
        <p:txBody>
          <a:bodyPr/>
          <a:lstStyle>
            <a:lvl1pPr>
              <a:defRPr sz="2800"/>
            </a:lvl1pPr>
            <a:lvl2pPr>
              <a:spcBef>
                <a:spcPts val="1200"/>
              </a:spcBef>
              <a:defRPr sz="2400"/>
            </a:lvl2pPr>
            <a:lvl3pPr>
              <a:spcBef>
                <a:spcPts val="1200"/>
              </a:spcBef>
              <a:defRPr sz="2000"/>
            </a:lvl3pPr>
            <a:lvl4pPr>
              <a:spcBef>
                <a:spcPts val="1200"/>
              </a:spcBef>
              <a:defRPr sz="1800"/>
            </a:lvl4pPr>
            <a:lvl5pPr>
              <a:spcBef>
                <a:spcPts val="1200"/>
              </a:spcBef>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0"/>
            <a:ext cx="9144000" cy="1066800"/>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2" name="Group 13"/>
          <p:cNvGrpSpPr/>
          <p:nvPr/>
        </p:nvGrpSpPr>
        <p:grpSpPr>
          <a:xfrm>
            <a:off x="381000" y="152400"/>
            <a:ext cx="8229600" cy="762000"/>
            <a:chOff x="381000" y="262070"/>
            <a:chExt cx="8229600" cy="762000"/>
          </a:xfrm>
        </p:grpSpPr>
        <p:cxnSp>
          <p:nvCxnSpPr>
            <p:cNvPr id="11" name="Straight Connector 10"/>
            <p:cNvCxnSpPr/>
            <p:nvPr/>
          </p:nvCxnSpPr>
          <p:spPr>
            <a:xfrm flipV="1">
              <a:off x="457200" y="26207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1000" y="304800"/>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000" y="971372"/>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Date Placeholder 16"/>
          <p:cNvSpPr>
            <a:spLocks noGrp="1"/>
          </p:cNvSpPr>
          <p:nvPr>
            <p:ph type="dt" sz="half" idx="14"/>
          </p:nvPr>
        </p:nvSpPr>
        <p:spPr/>
        <p:txBody>
          <a:bodyPr/>
          <a:lstStyle/>
          <a:p>
            <a:r>
              <a:rPr lang="en-US">
                <a:solidFill>
                  <a:srgbClr val="000000">
                    <a:tint val="75000"/>
                  </a:srgbClr>
                </a:solidFill>
              </a:rPr>
              <a:t>March 27, 2012</a:t>
            </a:r>
            <a:endParaRPr lang="en-US" dirty="0">
              <a:solidFill>
                <a:srgbClr val="000000">
                  <a:tint val="75000"/>
                </a:srgbClr>
              </a:solidFill>
            </a:endParaRPr>
          </a:p>
        </p:txBody>
      </p:sp>
      <p:sp>
        <p:nvSpPr>
          <p:cNvPr id="18" name="Slide Number Placeholder 17"/>
          <p:cNvSpPr>
            <a:spLocks noGrp="1"/>
          </p:cNvSpPr>
          <p:nvPr>
            <p:ph type="sldNum" sz="quarter" idx="15"/>
          </p:nvPr>
        </p:nvSpPr>
        <p:spPr/>
        <p:txBody>
          <a:bodyPr/>
          <a:lstStyle/>
          <a:p>
            <a:fld id="{B6912A0C-EF9A-44F6-81BF-927BEB96F9AD}" type="slidenum">
              <a:rPr lang="en-US" smtClean="0">
                <a:solidFill>
                  <a:srgbClr val="000000">
                    <a:tint val="75000"/>
                  </a:srgbClr>
                </a:solidFill>
              </a:rPr>
              <a:pPr/>
              <a:t>‹#›</a:t>
            </a:fld>
            <a:endParaRPr lang="en-US" dirty="0">
              <a:solidFill>
                <a:srgbClr val="000000">
                  <a:tint val="75000"/>
                </a:srgbClr>
              </a:solidFill>
            </a:endParaRPr>
          </a:p>
        </p:txBody>
      </p:sp>
      <p:sp>
        <p:nvSpPr>
          <p:cNvPr id="19" name="Footer Placeholder 18"/>
          <p:cNvSpPr>
            <a:spLocks noGrp="1"/>
          </p:cNvSpPr>
          <p:nvPr>
            <p:ph type="ftr" sz="quarter" idx="16"/>
          </p:nvPr>
        </p:nvSpPr>
        <p:spPr/>
        <p:txBody>
          <a:bodyPr/>
          <a:lstStyle/>
          <a:p>
            <a:pPr algn="l"/>
            <a:r>
              <a:rPr lang="en-US">
                <a:solidFill>
                  <a:prstClr val="white"/>
                </a:solidFill>
              </a:rPr>
              <a:t>Presented by </a:t>
            </a:r>
            <a:r>
              <a:rPr lang="en-US" b="1">
                <a:solidFill>
                  <a:srgbClr val="E3A72E"/>
                </a:solidFill>
              </a:rPr>
              <a:t>Smart Water Heat</a:t>
            </a:r>
            <a:r>
              <a:rPr lang="en-US">
                <a:solidFill>
                  <a:prstClr val="white"/>
                </a:solidFill>
              </a:rPr>
              <a:t> </a:t>
            </a:r>
            <a:endParaRPr lang="en-US" dirty="0">
              <a:solidFill>
                <a:prstClr val="white"/>
              </a:solidFill>
            </a:endParaRPr>
          </a:p>
        </p:txBody>
      </p:sp>
      <p:sp>
        <p:nvSpPr>
          <p:cNvPr id="16" name="Text Placeholder 15"/>
          <p:cNvSpPr>
            <a:spLocks noGrp="1"/>
          </p:cNvSpPr>
          <p:nvPr>
            <p:ph type="body" sz="quarter" idx="17" hasCustomPrompt="1"/>
          </p:nvPr>
        </p:nvSpPr>
        <p:spPr>
          <a:xfrm>
            <a:off x="4648200" y="1219200"/>
            <a:ext cx="4038600" cy="609600"/>
          </a:xfrm>
        </p:spPr>
        <p:txBody>
          <a:bodyPr>
            <a:noAutofit/>
          </a:bodyPr>
          <a:lstStyle>
            <a:lvl1pPr>
              <a:buNone/>
              <a:defRPr sz="3200"/>
            </a:lvl1pPr>
          </a:lstStyle>
          <a:p>
            <a:pPr lvl="0"/>
            <a:r>
              <a:rPr lang="en-US" dirty="0"/>
              <a:t>Headline</a:t>
            </a:r>
          </a:p>
        </p:txBody>
      </p:sp>
      <p:sp>
        <p:nvSpPr>
          <p:cNvPr id="20" name="Title 19"/>
          <p:cNvSpPr>
            <a:spLocks noGrp="1"/>
          </p:cNvSpPr>
          <p:nvPr>
            <p:ph type="title"/>
          </p:nvPr>
        </p:nvSpPr>
        <p:spPr>
          <a:xfrm>
            <a:off x="457200" y="228600"/>
            <a:ext cx="8229600" cy="609600"/>
          </a:xfrm>
          <a:prstGeom prst="rect">
            <a:avLst/>
          </a:prstGeo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73264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solidFill>
                  <a:srgbClr val="000000">
                    <a:tint val="75000"/>
                  </a:srgbClr>
                </a:solidFill>
              </a:rPr>
              <a:t>March 27, 2012</a:t>
            </a:r>
            <a:endParaRPr lang="en-US" dirty="0">
              <a:solidFill>
                <a:srgbClr val="000000">
                  <a:tint val="75000"/>
                </a:srgbClr>
              </a:solidFill>
            </a:endParaRPr>
          </a:p>
        </p:txBody>
      </p:sp>
      <p:sp>
        <p:nvSpPr>
          <p:cNvPr id="6" name="Slide Number Placeholder 5"/>
          <p:cNvSpPr>
            <a:spLocks noGrp="1"/>
          </p:cNvSpPr>
          <p:nvPr>
            <p:ph type="sldNum" sz="quarter" idx="11"/>
          </p:nvPr>
        </p:nvSpPr>
        <p:spPr/>
        <p:txBody>
          <a:bodyPr/>
          <a:lstStyle/>
          <a:p>
            <a:fld id="{B6912A0C-EF9A-44F6-81BF-927BEB96F9AD}" type="slidenum">
              <a:rPr lang="en-US" smtClean="0">
                <a:solidFill>
                  <a:srgbClr val="000000">
                    <a:tint val="75000"/>
                  </a:srgbClr>
                </a:solidFill>
              </a:rPr>
              <a:pPr/>
              <a:t>‹#›</a:t>
            </a:fld>
            <a:endParaRPr lang="en-US" dirty="0">
              <a:solidFill>
                <a:srgbClr val="000000">
                  <a:tint val="75000"/>
                </a:srgbClr>
              </a:solidFill>
            </a:endParaRPr>
          </a:p>
        </p:txBody>
      </p:sp>
      <p:sp>
        <p:nvSpPr>
          <p:cNvPr id="7" name="Footer Placeholder 6"/>
          <p:cNvSpPr>
            <a:spLocks noGrp="1"/>
          </p:cNvSpPr>
          <p:nvPr>
            <p:ph type="ftr" sz="quarter" idx="12"/>
          </p:nvPr>
        </p:nvSpPr>
        <p:spPr/>
        <p:txBody>
          <a:bodyPr/>
          <a:lstStyle/>
          <a:p>
            <a:pPr algn="l"/>
            <a:r>
              <a:rPr lang="en-US">
                <a:solidFill>
                  <a:prstClr val="white"/>
                </a:solidFill>
              </a:rPr>
              <a:t>Presented by </a:t>
            </a:r>
            <a:r>
              <a:rPr lang="en-US" b="1">
                <a:solidFill>
                  <a:srgbClr val="E3A72E"/>
                </a:solidFill>
              </a:rPr>
              <a:t>Smart Water Heat</a:t>
            </a:r>
            <a:r>
              <a:rPr lang="en-US">
                <a:solidFill>
                  <a:prstClr val="white"/>
                </a:solidFill>
              </a:rPr>
              <a:t> </a:t>
            </a:r>
            <a:endParaRPr lang="en-US" dirty="0">
              <a:solidFill>
                <a:prstClr val="white"/>
              </a:solidFill>
            </a:endParaRPr>
          </a:p>
        </p:txBody>
      </p:sp>
      <p:sp>
        <p:nvSpPr>
          <p:cNvPr id="8" name="Rectangle 7"/>
          <p:cNvSpPr/>
          <p:nvPr/>
        </p:nvSpPr>
        <p:spPr>
          <a:xfrm>
            <a:off x="0" y="0"/>
            <a:ext cx="9144000" cy="1066800"/>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2" name="Group 13"/>
          <p:cNvGrpSpPr/>
          <p:nvPr/>
        </p:nvGrpSpPr>
        <p:grpSpPr>
          <a:xfrm>
            <a:off x="381000" y="152400"/>
            <a:ext cx="8229600" cy="762000"/>
            <a:chOff x="381000" y="262070"/>
            <a:chExt cx="8229600" cy="762000"/>
          </a:xfrm>
        </p:grpSpPr>
        <p:cxnSp>
          <p:nvCxnSpPr>
            <p:cNvPr id="11" name="Straight Connector 10"/>
            <p:cNvCxnSpPr/>
            <p:nvPr/>
          </p:nvCxnSpPr>
          <p:spPr>
            <a:xfrm flipV="1">
              <a:off x="457200" y="26207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1000" y="304800"/>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000" y="971372"/>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itle 14"/>
          <p:cNvSpPr>
            <a:spLocks noGrp="1"/>
          </p:cNvSpPr>
          <p:nvPr>
            <p:ph type="title"/>
          </p:nvPr>
        </p:nvSpPr>
        <p:spPr>
          <a:xfrm>
            <a:off x="457200" y="228600"/>
            <a:ext cx="8229600"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926499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28800"/>
            <a:ext cx="5111750" cy="429736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219200"/>
            <a:ext cx="3008313" cy="4906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solidFill>
                  <a:srgbClr val="000000">
                    <a:tint val="75000"/>
                  </a:srgbClr>
                </a:solidFill>
              </a:rPr>
              <a:t>March 27, 2012</a:t>
            </a:r>
            <a:endParaRPr lang="en-US" dirty="0">
              <a:solidFill>
                <a:srgbClr val="000000">
                  <a:tint val="75000"/>
                </a:srgbClr>
              </a:solidFill>
            </a:endParaRPr>
          </a:p>
        </p:txBody>
      </p:sp>
      <p:sp>
        <p:nvSpPr>
          <p:cNvPr id="9" name="Slide Number Placeholder 8"/>
          <p:cNvSpPr>
            <a:spLocks noGrp="1"/>
          </p:cNvSpPr>
          <p:nvPr>
            <p:ph type="sldNum" sz="quarter" idx="11"/>
          </p:nvPr>
        </p:nvSpPr>
        <p:spPr/>
        <p:txBody>
          <a:bodyPr/>
          <a:lstStyle/>
          <a:p>
            <a:fld id="{B6912A0C-EF9A-44F6-81BF-927BEB96F9AD}" type="slidenum">
              <a:rPr lang="en-US" smtClean="0">
                <a:solidFill>
                  <a:srgbClr val="000000">
                    <a:tint val="75000"/>
                  </a:srgbClr>
                </a:solidFill>
              </a:rPr>
              <a:pPr/>
              <a:t>‹#›</a:t>
            </a:fld>
            <a:endParaRPr lang="en-US" dirty="0">
              <a:solidFill>
                <a:srgbClr val="000000">
                  <a:tint val="75000"/>
                </a:srgbClr>
              </a:solidFill>
            </a:endParaRPr>
          </a:p>
        </p:txBody>
      </p:sp>
      <p:sp>
        <p:nvSpPr>
          <p:cNvPr id="10" name="Footer Placeholder 9"/>
          <p:cNvSpPr>
            <a:spLocks noGrp="1"/>
          </p:cNvSpPr>
          <p:nvPr>
            <p:ph type="ftr" sz="quarter" idx="12"/>
          </p:nvPr>
        </p:nvSpPr>
        <p:spPr/>
        <p:txBody>
          <a:bodyPr/>
          <a:lstStyle/>
          <a:p>
            <a:pPr algn="l"/>
            <a:r>
              <a:rPr lang="en-US">
                <a:solidFill>
                  <a:prstClr val="white"/>
                </a:solidFill>
              </a:rPr>
              <a:t>Presented by </a:t>
            </a:r>
            <a:r>
              <a:rPr lang="en-US" b="1">
                <a:solidFill>
                  <a:srgbClr val="E3A72E"/>
                </a:solidFill>
              </a:rPr>
              <a:t>Smart Water Heat</a:t>
            </a:r>
            <a:r>
              <a:rPr lang="en-US">
                <a:solidFill>
                  <a:prstClr val="white"/>
                </a:solidFill>
              </a:rPr>
              <a:t> </a:t>
            </a:r>
            <a:endParaRPr lang="en-US" dirty="0">
              <a:solidFill>
                <a:prstClr val="white"/>
              </a:solidFill>
            </a:endParaRPr>
          </a:p>
        </p:txBody>
      </p:sp>
      <p:sp>
        <p:nvSpPr>
          <p:cNvPr id="11" name="Rectangle 10"/>
          <p:cNvSpPr/>
          <p:nvPr/>
        </p:nvSpPr>
        <p:spPr>
          <a:xfrm>
            <a:off x="0" y="0"/>
            <a:ext cx="9144000" cy="1066800"/>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5" name="Group 13"/>
          <p:cNvGrpSpPr/>
          <p:nvPr/>
        </p:nvGrpSpPr>
        <p:grpSpPr>
          <a:xfrm>
            <a:off x="381000" y="152400"/>
            <a:ext cx="8229600" cy="762000"/>
            <a:chOff x="381000" y="262070"/>
            <a:chExt cx="8229600" cy="762000"/>
          </a:xfrm>
        </p:grpSpPr>
        <p:cxnSp>
          <p:nvCxnSpPr>
            <p:cNvPr id="14" name="Straight Connector 13"/>
            <p:cNvCxnSpPr/>
            <p:nvPr/>
          </p:nvCxnSpPr>
          <p:spPr>
            <a:xfrm flipV="1">
              <a:off x="457200" y="26207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 y="304800"/>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00" y="971372"/>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p:cNvSpPr>
            <a:spLocks noGrp="1"/>
          </p:cNvSpPr>
          <p:nvPr>
            <p:ph type="body" sz="quarter" idx="13" hasCustomPrompt="1"/>
          </p:nvPr>
        </p:nvSpPr>
        <p:spPr>
          <a:xfrm>
            <a:off x="3581400" y="1219200"/>
            <a:ext cx="5105400" cy="533400"/>
          </a:xfrm>
        </p:spPr>
        <p:txBody>
          <a:bodyPr>
            <a:noAutofit/>
          </a:bodyPr>
          <a:lstStyle>
            <a:lvl1pPr>
              <a:buNone/>
              <a:defRPr sz="3200"/>
            </a:lvl1pPr>
          </a:lstStyle>
          <a:p>
            <a:pPr lvl="0"/>
            <a:r>
              <a:rPr lang="en-US" dirty="0"/>
              <a:t>Headline</a:t>
            </a:r>
          </a:p>
        </p:txBody>
      </p:sp>
      <p:sp>
        <p:nvSpPr>
          <p:cNvPr id="20" name="Title 19"/>
          <p:cNvSpPr>
            <a:spLocks noGrp="1"/>
          </p:cNvSpPr>
          <p:nvPr>
            <p:ph type="title"/>
          </p:nvPr>
        </p:nvSpPr>
        <p:spPr>
          <a:xfrm>
            <a:off x="457200" y="228600"/>
            <a:ext cx="8229600"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309613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19200"/>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2879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solidFill>
                  <a:srgbClr val="000000">
                    <a:tint val="75000"/>
                  </a:srgbClr>
                </a:solidFill>
              </a:rPr>
              <a:t>March 27, 2012</a:t>
            </a:r>
            <a:endParaRPr lang="en-US" dirty="0">
              <a:solidFill>
                <a:srgbClr val="000000">
                  <a:tint val="75000"/>
                </a:srgbClr>
              </a:solidFill>
            </a:endParaRPr>
          </a:p>
        </p:txBody>
      </p:sp>
      <p:sp>
        <p:nvSpPr>
          <p:cNvPr id="9" name="Slide Number Placeholder 8"/>
          <p:cNvSpPr>
            <a:spLocks noGrp="1"/>
          </p:cNvSpPr>
          <p:nvPr>
            <p:ph type="sldNum" sz="quarter" idx="11"/>
          </p:nvPr>
        </p:nvSpPr>
        <p:spPr/>
        <p:txBody>
          <a:bodyPr/>
          <a:lstStyle/>
          <a:p>
            <a:fld id="{B6912A0C-EF9A-44F6-81BF-927BEB96F9AD}" type="slidenum">
              <a:rPr lang="en-US" smtClean="0">
                <a:solidFill>
                  <a:srgbClr val="000000">
                    <a:tint val="75000"/>
                  </a:srgbClr>
                </a:solidFill>
              </a:rPr>
              <a:pPr/>
              <a:t>‹#›</a:t>
            </a:fld>
            <a:endParaRPr lang="en-US" dirty="0">
              <a:solidFill>
                <a:srgbClr val="000000">
                  <a:tint val="75000"/>
                </a:srgbClr>
              </a:solidFill>
            </a:endParaRPr>
          </a:p>
        </p:txBody>
      </p:sp>
      <p:sp>
        <p:nvSpPr>
          <p:cNvPr id="10" name="Footer Placeholder 9"/>
          <p:cNvSpPr>
            <a:spLocks noGrp="1"/>
          </p:cNvSpPr>
          <p:nvPr>
            <p:ph type="ftr" sz="quarter" idx="12"/>
          </p:nvPr>
        </p:nvSpPr>
        <p:spPr/>
        <p:txBody>
          <a:bodyPr/>
          <a:lstStyle/>
          <a:p>
            <a:pPr algn="l"/>
            <a:r>
              <a:rPr lang="en-US">
                <a:solidFill>
                  <a:prstClr val="white"/>
                </a:solidFill>
              </a:rPr>
              <a:t>Presented by </a:t>
            </a:r>
            <a:r>
              <a:rPr lang="en-US" b="1">
                <a:solidFill>
                  <a:srgbClr val="E3A72E"/>
                </a:solidFill>
              </a:rPr>
              <a:t>Smart Water Heat</a:t>
            </a:r>
            <a:r>
              <a:rPr lang="en-US">
                <a:solidFill>
                  <a:prstClr val="white"/>
                </a:solidFill>
              </a:rPr>
              <a:t> </a:t>
            </a:r>
            <a:endParaRPr lang="en-US" dirty="0">
              <a:solidFill>
                <a:prstClr val="white"/>
              </a:solidFill>
            </a:endParaRPr>
          </a:p>
        </p:txBody>
      </p:sp>
      <p:sp>
        <p:nvSpPr>
          <p:cNvPr id="11" name="Rectangle 10"/>
          <p:cNvSpPr/>
          <p:nvPr/>
        </p:nvSpPr>
        <p:spPr>
          <a:xfrm>
            <a:off x="0" y="0"/>
            <a:ext cx="9144000" cy="1066800"/>
          </a:xfrm>
          <a:prstGeom prst="rect">
            <a:avLst/>
          </a:prstGeom>
          <a:solidFill>
            <a:srgbClr val="6AA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5" name="Group 13"/>
          <p:cNvGrpSpPr/>
          <p:nvPr/>
        </p:nvGrpSpPr>
        <p:grpSpPr>
          <a:xfrm>
            <a:off x="381000" y="152400"/>
            <a:ext cx="8229600" cy="762000"/>
            <a:chOff x="381000" y="262070"/>
            <a:chExt cx="8229600" cy="762000"/>
          </a:xfrm>
        </p:grpSpPr>
        <p:cxnSp>
          <p:nvCxnSpPr>
            <p:cNvPr id="14" name="Straight Connector 13"/>
            <p:cNvCxnSpPr/>
            <p:nvPr/>
          </p:nvCxnSpPr>
          <p:spPr>
            <a:xfrm flipV="1">
              <a:off x="457200" y="26207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 y="304800"/>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00" y="971372"/>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itle 17"/>
          <p:cNvSpPr>
            <a:spLocks noGrp="1"/>
          </p:cNvSpPr>
          <p:nvPr>
            <p:ph type="title"/>
          </p:nvPr>
        </p:nvSpPr>
        <p:spPr>
          <a:xfrm>
            <a:off x="457200" y="228600"/>
            <a:ext cx="8229600" cy="609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46091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6AABAC"/>
        </a:solidFill>
        <a:effectLst/>
      </p:bgPr>
    </p:bg>
    <p:spTree>
      <p:nvGrpSpPr>
        <p:cNvPr id="1" name=""/>
        <p:cNvGrpSpPr/>
        <p:nvPr/>
      </p:nvGrpSpPr>
      <p:grpSpPr>
        <a:xfrm>
          <a:off x="0" y="0"/>
          <a:ext cx="0" cy="0"/>
          <a:chOff x="0" y="0"/>
          <a:chExt cx="0" cy="0"/>
        </a:xfrm>
      </p:grpSpPr>
      <p:cxnSp>
        <p:nvCxnSpPr>
          <p:cNvPr id="28" name="Straight Connector 27"/>
          <p:cNvCxnSpPr/>
          <p:nvPr userDrawn="1"/>
        </p:nvCxnSpPr>
        <p:spPr>
          <a:xfrm>
            <a:off x="533400" y="2157453"/>
            <a:ext cx="4953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3400" y="2928730"/>
            <a:ext cx="815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9600" y="2049449"/>
            <a:ext cx="0" cy="99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sz="quarter" idx="10" hasCustomPrompt="1"/>
          </p:nvPr>
        </p:nvSpPr>
        <p:spPr>
          <a:xfrm>
            <a:off x="1371600" y="3429000"/>
            <a:ext cx="6019800" cy="1295400"/>
          </a:xfrm>
        </p:spPr>
        <p:txBody>
          <a:bodyPr/>
          <a:lstStyle>
            <a:lvl1pPr algn="ctr">
              <a:buNone/>
              <a:defRPr sz="2000" baseline="0"/>
            </a:lvl1pPr>
          </a:lstStyle>
          <a:p>
            <a:pPr lvl="0"/>
            <a:r>
              <a:rPr lang="en-US" dirty="0"/>
              <a:t>Contact name</a:t>
            </a:r>
            <a:br>
              <a:rPr lang="en-US" dirty="0"/>
            </a:br>
            <a:r>
              <a:rPr lang="en-US" dirty="0"/>
              <a:t>email@fluidms.com</a:t>
            </a:r>
            <a:br>
              <a:rPr lang="en-US" dirty="0"/>
            </a:br>
            <a:r>
              <a:rPr lang="en-US" dirty="0"/>
              <a:t>(503) 555-5555</a:t>
            </a:r>
          </a:p>
        </p:txBody>
      </p:sp>
      <p:sp>
        <p:nvSpPr>
          <p:cNvPr id="9" name="Date Placeholder 8"/>
          <p:cNvSpPr>
            <a:spLocks noGrp="1"/>
          </p:cNvSpPr>
          <p:nvPr>
            <p:ph type="dt" sz="half" idx="11"/>
          </p:nvPr>
        </p:nvSpPr>
        <p:spPr/>
        <p:txBody>
          <a:bodyPr/>
          <a:lstStyle/>
          <a:p>
            <a:r>
              <a:rPr lang="en-US">
                <a:solidFill>
                  <a:srgbClr val="000000">
                    <a:tint val="75000"/>
                  </a:srgbClr>
                </a:solidFill>
              </a:rPr>
              <a:t>March 27, 2012</a:t>
            </a:r>
            <a:endParaRPr lang="en-US" dirty="0">
              <a:solidFill>
                <a:srgbClr val="000000">
                  <a:tint val="75000"/>
                </a:srgbClr>
              </a:solidFill>
            </a:endParaRPr>
          </a:p>
        </p:txBody>
      </p:sp>
      <p:sp>
        <p:nvSpPr>
          <p:cNvPr id="10" name="Slide Number Placeholder 9"/>
          <p:cNvSpPr>
            <a:spLocks noGrp="1"/>
          </p:cNvSpPr>
          <p:nvPr>
            <p:ph type="sldNum" sz="quarter" idx="12"/>
          </p:nvPr>
        </p:nvSpPr>
        <p:spPr/>
        <p:txBody>
          <a:bodyPr/>
          <a:lstStyle/>
          <a:p>
            <a:fld id="{B6912A0C-EF9A-44F6-81BF-927BEB96F9AD}" type="slidenum">
              <a:rPr lang="en-US" smtClean="0">
                <a:solidFill>
                  <a:srgbClr val="000000">
                    <a:tint val="75000"/>
                  </a:srgbClr>
                </a:solidFill>
              </a:rPr>
              <a:pPr/>
              <a:t>‹#›</a:t>
            </a:fld>
            <a:endParaRPr lang="en-US" dirty="0">
              <a:solidFill>
                <a:srgbClr val="000000">
                  <a:tint val="75000"/>
                </a:srgbClr>
              </a:solidFill>
            </a:endParaRPr>
          </a:p>
        </p:txBody>
      </p:sp>
      <p:sp>
        <p:nvSpPr>
          <p:cNvPr id="11" name="Footer Placeholder 10"/>
          <p:cNvSpPr>
            <a:spLocks noGrp="1"/>
          </p:cNvSpPr>
          <p:nvPr>
            <p:ph type="ftr" sz="quarter" idx="13"/>
          </p:nvPr>
        </p:nvSpPr>
        <p:spPr/>
        <p:txBody>
          <a:bodyPr/>
          <a:lstStyle/>
          <a:p>
            <a:pPr algn="l"/>
            <a:r>
              <a:rPr lang="en-US">
                <a:solidFill>
                  <a:prstClr val="white"/>
                </a:solidFill>
              </a:rPr>
              <a:t>Presented by </a:t>
            </a:r>
            <a:r>
              <a:rPr lang="en-US" b="1">
                <a:solidFill>
                  <a:srgbClr val="E3A72E"/>
                </a:solidFill>
              </a:rPr>
              <a:t>Smart Water Heat</a:t>
            </a:r>
            <a:r>
              <a:rPr lang="en-US">
                <a:solidFill>
                  <a:prstClr val="white"/>
                </a:solidFill>
              </a:rPr>
              <a:t> </a:t>
            </a:r>
            <a:endParaRPr lang="en-US" dirty="0">
              <a:solidFill>
                <a:prstClr val="white"/>
              </a:solidFill>
            </a:endParaRPr>
          </a:p>
        </p:txBody>
      </p:sp>
      <p:sp>
        <p:nvSpPr>
          <p:cNvPr id="22" name="TextBox 21"/>
          <p:cNvSpPr txBox="1"/>
          <p:nvPr userDrawn="1"/>
        </p:nvSpPr>
        <p:spPr>
          <a:xfrm>
            <a:off x="609600" y="2169994"/>
            <a:ext cx="3962400" cy="769441"/>
          </a:xfrm>
          <a:prstGeom prst="rect">
            <a:avLst/>
          </a:prstGeom>
          <a:noFill/>
        </p:spPr>
        <p:txBody>
          <a:bodyPr wrap="square" rtlCol="0">
            <a:spAutoFit/>
          </a:bodyPr>
          <a:lstStyle/>
          <a:p>
            <a:pPr fontAlgn="auto">
              <a:spcBef>
                <a:spcPts val="0"/>
              </a:spcBef>
              <a:spcAft>
                <a:spcPts val="0"/>
              </a:spcAft>
            </a:pPr>
            <a:r>
              <a:rPr lang="en-US" sz="4400" dirty="0">
                <a:solidFill>
                  <a:prstClr val="white"/>
                </a:solidFill>
                <a:latin typeface="Century Gothic" pitchFamily="34" charset="0"/>
              </a:rPr>
              <a:t>Thank you</a:t>
            </a:r>
          </a:p>
        </p:txBody>
      </p:sp>
    </p:spTree>
    <p:extLst>
      <p:ext uri="{BB962C8B-B14F-4D97-AF65-F5344CB8AC3E}">
        <p14:creationId xmlns:p14="http://schemas.microsoft.com/office/powerpoint/2010/main" val="1550332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ounded Rectangle 5"/>
          <p:cNvSpPr/>
          <p:nvPr userDrawn="1"/>
        </p:nvSpPr>
        <p:spPr>
          <a:xfrm>
            <a:off x="5486400" y="3429000"/>
            <a:ext cx="3962400" cy="3962400"/>
          </a:xfrm>
          <a:prstGeom prst="roundRect">
            <a:avLst>
              <a:gd name="adj" fmla="val 5015"/>
            </a:avLst>
          </a:prstGeom>
          <a:solidFill>
            <a:srgbClr val="BAAF31"/>
          </a:solidFill>
          <a:ln>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6019800"/>
            <a:ext cx="1371600" cy="624840"/>
          </a:xfrm>
          <a:prstGeom prst="rect">
            <a:avLst/>
          </a:prstGeom>
        </p:spPr>
      </p:pic>
      <p:sp>
        <p:nvSpPr>
          <p:cNvPr id="10" name="Text Placeholder 18"/>
          <p:cNvSpPr>
            <a:spLocks noGrp="1"/>
          </p:cNvSpPr>
          <p:nvPr>
            <p:ph type="body" sz="quarter" idx="10" hasCustomPrompt="1"/>
          </p:nvPr>
        </p:nvSpPr>
        <p:spPr>
          <a:xfrm>
            <a:off x="5715000" y="3657600"/>
            <a:ext cx="3200400" cy="19812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807029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ounded Rectangle 5"/>
          <p:cNvSpPr/>
          <p:nvPr userDrawn="1"/>
        </p:nvSpPr>
        <p:spPr>
          <a:xfrm>
            <a:off x="-152400" y="5029200"/>
            <a:ext cx="8610600" cy="1905000"/>
          </a:xfrm>
          <a:prstGeom prst="roundRect">
            <a:avLst>
              <a:gd name="adj" fmla="val 928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9"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928657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ounded Rectangle 5"/>
          <p:cNvSpPr/>
          <p:nvPr userDrawn="1"/>
        </p:nvSpPr>
        <p:spPr>
          <a:xfrm>
            <a:off x="-152400" y="5029200"/>
            <a:ext cx="8610600" cy="1905000"/>
          </a:xfrm>
          <a:prstGeom prst="roundRect">
            <a:avLst>
              <a:gd name="adj" fmla="val 9284"/>
            </a:avLst>
          </a:prstGeom>
          <a:solidFill>
            <a:srgbClr val="7D7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9"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489370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mercial Cover Slide_interior">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7" name="Picture 55" descr="ETLogo_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6" name="Text Placeholder 6"/>
          <p:cNvSpPr>
            <a:spLocks noGrp="1"/>
          </p:cNvSpPr>
          <p:nvPr>
            <p:ph type="body" sz="quarter" idx="10"/>
          </p:nvPr>
        </p:nvSpPr>
        <p:spPr>
          <a:xfrm>
            <a:off x="2362200" y="3810000"/>
            <a:ext cx="5562600" cy="22098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pic>
        <p:nvPicPr>
          <p:cNvPr id="10" name="Picture 9" descr="MercyCorp_02.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6800" y="381000"/>
            <a:ext cx="4343400" cy="2895600"/>
          </a:xfrm>
          <a:prstGeom prst="roundRect">
            <a:avLst/>
          </a:prstGeom>
          <a:ln w="38100">
            <a:solidFill>
              <a:schemeClr val="bg1"/>
            </a:solid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ounded Rectangle 9"/>
          <p:cNvSpPr/>
          <p:nvPr userDrawn="1"/>
        </p:nvSpPr>
        <p:spPr>
          <a:xfrm>
            <a:off x="-304800" y="3429000"/>
            <a:ext cx="4191000" cy="3962400"/>
          </a:xfrm>
          <a:prstGeom prst="roundRect">
            <a:avLst>
              <a:gd name="adj" fmla="val 501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0" y="6019800"/>
            <a:ext cx="1371600" cy="624840"/>
          </a:xfrm>
          <a:prstGeom prst="rect">
            <a:avLst/>
          </a:prstGeom>
        </p:spPr>
      </p:pic>
      <p:sp>
        <p:nvSpPr>
          <p:cNvPr id="12" name="Text Placeholder 18"/>
          <p:cNvSpPr>
            <a:spLocks noGrp="1"/>
          </p:cNvSpPr>
          <p:nvPr>
            <p:ph type="body" sz="quarter" idx="10" hasCustomPrompt="1"/>
          </p:nvPr>
        </p:nvSpPr>
        <p:spPr>
          <a:xfrm>
            <a:off x="228600" y="3657600"/>
            <a:ext cx="3429000" cy="22860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1465453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104"/>
          <a:stretch/>
        </p:blipFill>
        <p:spPr>
          <a:xfrm>
            <a:off x="0" y="0"/>
            <a:ext cx="9144000" cy="6858000"/>
          </a:xfrm>
          <a:prstGeom prst="rect">
            <a:avLst/>
          </a:prstGeom>
        </p:spPr>
      </p:pic>
      <p:sp>
        <p:nvSpPr>
          <p:cNvPr id="6" name="Rounded Rectangle 5"/>
          <p:cNvSpPr/>
          <p:nvPr userDrawn="1"/>
        </p:nvSpPr>
        <p:spPr>
          <a:xfrm>
            <a:off x="-304800" y="3429000"/>
            <a:ext cx="4191000" cy="3962400"/>
          </a:xfrm>
          <a:prstGeom prst="roundRect">
            <a:avLst>
              <a:gd name="adj" fmla="val 50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0" y="6019800"/>
            <a:ext cx="1371600" cy="624840"/>
          </a:xfrm>
          <a:prstGeom prst="rect">
            <a:avLst/>
          </a:prstGeom>
        </p:spPr>
      </p:pic>
      <p:sp>
        <p:nvSpPr>
          <p:cNvPr id="9" name="Text Placeholder 18"/>
          <p:cNvSpPr>
            <a:spLocks noGrp="1"/>
          </p:cNvSpPr>
          <p:nvPr>
            <p:ph type="body" sz="quarter" idx="10" hasCustomPrompt="1"/>
          </p:nvPr>
        </p:nvSpPr>
        <p:spPr>
          <a:xfrm>
            <a:off x="228600" y="3657600"/>
            <a:ext cx="3429000" cy="19812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1282832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ounded Rectangle 5"/>
          <p:cNvSpPr/>
          <p:nvPr userDrawn="1"/>
        </p:nvSpPr>
        <p:spPr>
          <a:xfrm>
            <a:off x="-152400" y="5029200"/>
            <a:ext cx="8610600" cy="1905000"/>
          </a:xfrm>
          <a:prstGeom prst="roundRect">
            <a:avLst>
              <a:gd name="adj" fmla="val 928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9"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1596213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ounded Rectangle 6"/>
          <p:cNvSpPr/>
          <p:nvPr userDrawn="1"/>
        </p:nvSpPr>
        <p:spPr>
          <a:xfrm>
            <a:off x="-152400" y="5029200"/>
            <a:ext cx="8610600" cy="1905000"/>
          </a:xfrm>
          <a:prstGeom prst="roundRect">
            <a:avLst>
              <a:gd name="adj" fmla="val 928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10"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237266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ounded Rectangle 5"/>
          <p:cNvSpPr/>
          <p:nvPr userDrawn="1"/>
        </p:nvSpPr>
        <p:spPr>
          <a:xfrm>
            <a:off x="-304800" y="3429000"/>
            <a:ext cx="4191000" cy="3962400"/>
          </a:xfrm>
          <a:prstGeom prst="roundRect">
            <a:avLst>
              <a:gd name="adj" fmla="val 50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0" y="6019800"/>
            <a:ext cx="1371600" cy="624840"/>
          </a:xfrm>
          <a:prstGeom prst="rect">
            <a:avLst/>
          </a:prstGeom>
        </p:spPr>
      </p:pic>
      <p:sp>
        <p:nvSpPr>
          <p:cNvPr id="8" name="Text Placeholder 18"/>
          <p:cNvSpPr>
            <a:spLocks noGrp="1"/>
          </p:cNvSpPr>
          <p:nvPr>
            <p:ph type="body" sz="quarter" idx="10" hasCustomPrompt="1"/>
          </p:nvPr>
        </p:nvSpPr>
        <p:spPr>
          <a:xfrm>
            <a:off x="228600" y="3657600"/>
            <a:ext cx="3276600" cy="19812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630437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934200"/>
          </a:xfrm>
          <a:prstGeom prst="rect">
            <a:avLst/>
          </a:prstGeom>
        </p:spPr>
      </p:pic>
      <p:sp>
        <p:nvSpPr>
          <p:cNvPr id="10" name="Rounded Rectangle 9"/>
          <p:cNvSpPr/>
          <p:nvPr userDrawn="1"/>
        </p:nvSpPr>
        <p:spPr>
          <a:xfrm>
            <a:off x="-304800" y="3429000"/>
            <a:ext cx="4191000" cy="3962400"/>
          </a:xfrm>
          <a:prstGeom prst="roundRect">
            <a:avLst>
              <a:gd name="adj" fmla="val 501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0" y="6096000"/>
            <a:ext cx="1371600" cy="624840"/>
          </a:xfrm>
          <a:prstGeom prst="rect">
            <a:avLst/>
          </a:prstGeom>
        </p:spPr>
      </p:pic>
      <p:sp>
        <p:nvSpPr>
          <p:cNvPr id="12" name="Text Placeholder 18"/>
          <p:cNvSpPr>
            <a:spLocks noGrp="1"/>
          </p:cNvSpPr>
          <p:nvPr>
            <p:ph type="body" sz="quarter" idx="10" hasCustomPrompt="1"/>
          </p:nvPr>
        </p:nvSpPr>
        <p:spPr>
          <a:xfrm>
            <a:off x="304800" y="3657600"/>
            <a:ext cx="3276600" cy="19812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118675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ounded Rectangle 9"/>
          <p:cNvSpPr/>
          <p:nvPr userDrawn="1"/>
        </p:nvSpPr>
        <p:spPr>
          <a:xfrm>
            <a:off x="-152400" y="5029200"/>
            <a:ext cx="8610600" cy="1905000"/>
          </a:xfrm>
          <a:prstGeom prst="roundRect">
            <a:avLst>
              <a:gd name="adj" fmla="val 928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12"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847090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280"/>
          <a:stretch/>
        </p:blipFill>
        <p:spPr>
          <a:xfrm>
            <a:off x="-25695" y="0"/>
            <a:ext cx="9169695" cy="6858000"/>
          </a:xfrm>
          <a:prstGeom prst="rect">
            <a:avLst/>
          </a:prstGeom>
        </p:spPr>
      </p:pic>
      <p:sp>
        <p:nvSpPr>
          <p:cNvPr id="10" name="Rounded Rectangle 9"/>
          <p:cNvSpPr/>
          <p:nvPr userDrawn="1"/>
        </p:nvSpPr>
        <p:spPr>
          <a:xfrm>
            <a:off x="-304800" y="3429000"/>
            <a:ext cx="4191000" cy="3962400"/>
          </a:xfrm>
          <a:prstGeom prst="roundRect">
            <a:avLst>
              <a:gd name="adj" fmla="val 50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0" y="6019800"/>
            <a:ext cx="1371600" cy="624840"/>
          </a:xfrm>
          <a:prstGeom prst="rect">
            <a:avLst/>
          </a:prstGeom>
        </p:spPr>
      </p:pic>
      <p:sp>
        <p:nvSpPr>
          <p:cNvPr id="12" name="Text Placeholder 18"/>
          <p:cNvSpPr>
            <a:spLocks noGrp="1"/>
          </p:cNvSpPr>
          <p:nvPr>
            <p:ph type="body" sz="quarter" idx="10" hasCustomPrompt="1"/>
          </p:nvPr>
        </p:nvSpPr>
        <p:spPr>
          <a:xfrm>
            <a:off x="228600" y="3657600"/>
            <a:ext cx="3429000" cy="19812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2793335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ounded Rectangle 6"/>
          <p:cNvSpPr/>
          <p:nvPr userDrawn="1"/>
        </p:nvSpPr>
        <p:spPr>
          <a:xfrm>
            <a:off x="-152400" y="5029200"/>
            <a:ext cx="8610600" cy="1905000"/>
          </a:xfrm>
          <a:prstGeom prst="roundRect">
            <a:avLst>
              <a:gd name="adj" fmla="val 9284"/>
            </a:avLst>
          </a:prstGeom>
          <a:solidFill>
            <a:srgbClr val="219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12"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169553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t="-403"/>
          <a:stretch/>
        </p:blipFill>
        <p:spPr>
          <a:xfrm>
            <a:off x="1" y="-27643"/>
            <a:ext cx="9144000" cy="6885643"/>
          </a:xfrm>
          <a:prstGeom prst="rect">
            <a:avLst/>
          </a:prstGeom>
        </p:spPr>
      </p:pic>
      <p:sp>
        <p:nvSpPr>
          <p:cNvPr id="14" name="Rounded Rectangle 13"/>
          <p:cNvSpPr/>
          <p:nvPr userDrawn="1"/>
        </p:nvSpPr>
        <p:spPr>
          <a:xfrm>
            <a:off x="4724400" y="4038600"/>
            <a:ext cx="4724400" cy="3352800"/>
          </a:xfrm>
          <a:prstGeom prst="roundRect">
            <a:avLst>
              <a:gd name="adj" fmla="val 50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6019800"/>
            <a:ext cx="1371600" cy="624840"/>
          </a:xfrm>
          <a:prstGeom prst="rect">
            <a:avLst/>
          </a:prstGeom>
        </p:spPr>
      </p:pic>
      <p:sp>
        <p:nvSpPr>
          <p:cNvPr id="16" name="Text Placeholder 18"/>
          <p:cNvSpPr>
            <a:spLocks noGrp="1"/>
          </p:cNvSpPr>
          <p:nvPr>
            <p:ph type="body" sz="quarter" idx="10" hasCustomPrompt="1"/>
          </p:nvPr>
        </p:nvSpPr>
        <p:spPr>
          <a:xfrm>
            <a:off x="4953000" y="4351020"/>
            <a:ext cx="3962400" cy="174498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55238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riculture Cover Slide">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5" name="Picture 4" descr="GillispieGrazing_0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66800" y="381000"/>
            <a:ext cx="4114800" cy="3124200"/>
          </a:xfrm>
          <a:prstGeom prst="roundRect">
            <a:avLst/>
          </a:prstGeom>
          <a:ln w="38100">
            <a:solidFill>
              <a:schemeClr val="bg1"/>
            </a:solidFill>
          </a:ln>
        </p:spPr>
      </p:pic>
      <p:pic>
        <p:nvPicPr>
          <p:cNvPr id="7" name="Picture 55" descr="ETLogo_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6" name="Text Placeholder 6"/>
          <p:cNvSpPr>
            <a:spLocks noGrp="1"/>
          </p:cNvSpPr>
          <p:nvPr>
            <p:ph type="body" sz="quarter" idx="10"/>
          </p:nvPr>
        </p:nvSpPr>
        <p:spPr>
          <a:xfrm>
            <a:off x="2362200" y="3810000"/>
            <a:ext cx="5562600" cy="21336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Rounded Rectangle 13"/>
          <p:cNvSpPr/>
          <p:nvPr userDrawn="1"/>
        </p:nvSpPr>
        <p:spPr>
          <a:xfrm>
            <a:off x="5486400" y="3429000"/>
            <a:ext cx="3962400" cy="3962400"/>
          </a:xfrm>
          <a:prstGeom prst="roundRect">
            <a:avLst>
              <a:gd name="adj" fmla="val 50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6019800"/>
            <a:ext cx="1371600" cy="624840"/>
          </a:xfrm>
          <a:prstGeom prst="rect">
            <a:avLst/>
          </a:prstGeom>
        </p:spPr>
      </p:pic>
      <p:sp>
        <p:nvSpPr>
          <p:cNvPr id="16" name="Text Placeholder 18"/>
          <p:cNvSpPr>
            <a:spLocks noGrp="1"/>
          </p:cNvSpPr>
          <p:nvPr>
            <p:ph type="body" sz="quarter" idx="10" hasCustomPrompt="1"/>
          </p:nvPr>
        </p:nvSpPr>
        <p:spPr>
          <a:xfrm>
            <a:off x="5715000" y="3657600"/>
            <a:ext cx="3200400" cy="19812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283192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ounded Rectangle 6"/>
          <p:cNvSpPr/>
          <p:nvPr userDrawn="1"/>
        </p:nvSpPr>
        <p:spPr>
          <a:xfrm>
            <a:off x="-152400" y="5029200"/>
            <a:ext cx="8610600" cy="1905000"/>
          </a:xfrm>
          <a:prstGeom prst="roundRect">
            <a:avLst>
              <a:gd name="adj" fmla="val 928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12"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386797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0"/>
            <a:ext cx="9144000" cy="6883400"/>
          </a:xfrm>
          <a:prstGeom prst="rect">
            <a:avLst/>
          </a:prstGeom>
        </p:spPr>
      </p:pic>
      <p:sp>
        <p:nvSpPr>
          <p:cNvPr id="7" name="Rounded Rectangle 6"/>
          <p:cNvSpPr/>
          <p:nvPr userDrawn="1"/>
        </p:nvSpPr>
        <p:spPr>
          <a:xfrm>
            <a:off x="-152400" y="5029200"/>
            <a:ext cx="8610600" cy="1905000"/>
          </a:xfrm>
          <a:prstGeom prst="roundRect">
            <a:avLst>
              <a:gd name="adj" fmla="val 9284"/>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0" y="6019800"/>
            <a:ext cx="1371600" cy="624840"/>
          </a:xfrm>
          <a:prstGeom prst="rect">
            <a:avLst/>
          </a:prstGeom>
        </p:spPr>
      </p:pic>
      <p:sp>
        <p:nvSpPr>
          <p:cNvPr id="12" name="Text Placeholder 15"/>
          <p:cNvSpPr>
            <a:spLocks noGrp="1"/>
          </p:cNvSpPr>
          <p:nvPr>
            <p:ph type="body" sz="quarter" idx="10" hasCustomPrompt="1"/>
          </p:nvPr>
        </p:nvSpPr>
        <p:spPr>
          <a:xfrm>
            <a:off x="228600" y="5257800"/>
            <a:ext cx="6172200" cy="12954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765853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544"/>
            <a:ext cx="9144000" cy="6858000"/>
          </a:xfrm>
          <a:prstGeom prst="rect">
            <a:avLst/>
          </a:prstGeom>
        </p:spPr>
      </p:pic>
      <p:sp>
        <p:nvSpPr>
          <p:cNvPr id="7" name="Rounded Rectangle 6"/>
          <p:cNvSpPr/>
          <p:nvPr userDrawn="1"/>
        </p:nvSpPr>
        <p:spPr>
          <a:xfrm>
            <a:off x="5486400" y="3429000"/>
            <a:ext cx="3962400" cy="3962400"/>
          </a:xfrm>
          <a:prstGeom prst="roundRect">
            <a:avLst>
              <a:gd name="adj" fmla="val 50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6019800"/>
            <a:ext cx="1371600" cy="624840"/>
          </a:xfrm>
          <a:prstGeom prst="rect">
            <a:avLst/>
          </a:prstGeom>
        </p:spPr>
      </p:pic>
      <p:sp>
        <p:nvSpPr>
          <p:cNvPr id="12" name="Text Placeholder 18"/>
          <p:cNvSpPr>
            <a:spLocks noGrp="1"/>
          </p:cNvSpPr>
          <p:nvPr>
            <p:ph type="body" sz="quarter" idx="10" hasCustomPrompt="1"/>
          </p:nvPr>
        </p:nvSpPr>
        <p:spPr>
          <a:xfrm>
            <a:off x="5715000" y="3657600"/>
            <a:ext cx="3200400" cy="19812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534870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ounded Rectangle 9"/>
          <p:cNvSpPr/>
          <p:nvPr userDrawn="1"/>
        </p:nvSpPr>
        <p:spPr>
          <a:xfrm>
            <a:off x="-304800" y="3962400"/>
            <a:ext cx="4191000" cy="3429000"/>
          </a:xfrm>
          <a:prstGeom prst="roundRect">
            <a:avLst>
              <a:gd name="adj" fmla="val 5015"/>
            </a:avLst>
          </a:prstGeom>
          <a:solidFill>
            <a:srgbClr val="7D7C62"/>
          </a:solidFill>
          <a:ln>
            <a:solidFill>
              <a:srgbClr val="7D7C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0" y="6019800"/>
            <a:ext cx="1371600" cy="624840"/>
          </a:xfrm>
          <a:prstGeom prst="rect">
            <a:avLst/>
          </a:prstGeom>
        </p:spPr>
      </p:pic>
      <p:sp>
        <p:nvSpPr>
          <p:cNvPr id="12" name="Text Placeholder 18"/>
          <p:cNvSpPr>
            <a:spLocks noGrp="1"/>
          </p:cNvSpPr>
          <p:nvPr>
            <p:ph type="body" sz="quarter" idx="10" hasCustomPrompt="1"/>
          </p:nvPr>
        </p:nvSpPr>
        <p:spPr>
          <a:xfrm>
            <a:off x="228600" y="3657600"/>
            <a:ext cx="3429000" cy="2133600"/>
          </a:xfrm>
        </p:spPr>
        <p:txBody>
          <a:bodyPr/>
          <a:lstStyle>
            <a:lvl1pPr>
              <a:defRPr/>
            </a:lvl1pPr>
            <a:lvl2pPr>
              <a:defRPr/>
            </a:lvl2pPr>
            <a:lvl3pPr>
              <a:defRPr/>
            </a:lvl3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631635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212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BAAF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6042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lide with graphic on lef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53000" y="1371600"/>
            <a:ext cx="3733800" cy="43434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2"/>
          <p:cNvSpPr>
            <a:spLocks noGrp="1"/>
          </p:cNvSpPr>
          <p:nvPr>
            <p:ph type="pic" sz="quarter" idx="15"/>
          </p:nvPr>
        </p:nvSpPr>
        <p:spPr>
          <a:xfrm>
            <a:off x="1066800" y="1371600"/>
            <a:ext cx="3429000" cy="3962400"/>
          </a:xfrm>
          <a:prstGeom prst="roundRect">
            <a:avLst/>
          </a:prstGeom>
        </p:spPr>
        <p:txBody>
          <a:bodyPr rtlCol="0">
            <a:normAutofit/>
          </a:bodyPr>
          <a:lstStyle/>
          <a:p>
            <a:pPr lvl="0"/>
            <a:r>
              <a:rPr lang="en-US" noProof="0"/>
              <a:t>Click icon to add picture</a:t>
            </a:r>
            <a:endParaRPr lang="en-US" noProof="0" dirty="0"/>
          </a:p>
        </p:txBody>
      </p:sp>
      <p:sp>
        <p:nvSpPr>
          <p:cNvPr id="7" name="Title 1"/>
          <p:cNvSpPr>
            <a:spLocks noGrp="1"/>
          </p:cNvSpPr>
          <p:nvPr>
            <p:ph type="title"/>
          </p:nvPr>
        </p:nvSpPr>
        <p:spPr>
          <a:xfrm>
            <a:off x="990600" y="427038"/>
            <a:ext cx="7696200" cy="868362"/>
          </a:xfrm>
          <a:prstGeom prst="rect">
            <a:avLst/>
          </a:prstGeo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47620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512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95300" y="1143000"/>
            <a:ext cx="81534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41850"/>
            <a:ext cx="9144000" cy="1616150"/>
          </a:xfrm>
          <a:prstGeom prst="rect">
            <a:avLst/>
          </a:prstGeom>
        </p:spPr>
      </p:pic>
    </p:spTree>
    <p:extLst>
      <p:ext uri="{BB962C8B-B14F-4D97-AF65-F5344CB8AC3E}">
        <p14:creationId xmlns:p14="http://schemas.microsoft.com/office/powerpoint/2010/main" val="400624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newable Cover Slide">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5" name="Picture 4" descr="Solar_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95375" y="457200"/>
            <a:ext cx="4724400" cy="2971800"/>
          </a:xfrm>
          <a:prstGeom prst="roundRect">
            <a:avLst/>
          </a:prstGeom>
          <a:ln w="57150">
            <a:solidFill>
              <a:schemeClr val="bg1"/>
            </a:solidFill>
          </a:ln>
        </p:spPr>
      </p:pic>
      <p:pic>
        <p:nvPicPr>
          <p:cNvPr id="6" name="Picture 55" descr="ETLogo_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7" name="Text Placeholder 6"/>
          <p:cNvSpPr>
            <a:spLocks noGrp="1"/>
          </p:cNvSpPr>
          <p:nvPr>
            <p:ph type="body" sz="quarter" idx="10"/>
          </p:nvPr>
        </p:nvSpPr>
        <p:spPr>
          <a:xfrm>
            <a:off x="2362200" y="3810000"/>
            <a:ext cx="5562600" cy="21336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Rounded Rectangle 12"/>
          <p:cNvSpPr/>
          <p:nvPr userDrawn="1"/>
        </p:nvSpPr>
        <p:spPr>
          <a:xfrm>
            <a:off x="-1295400" y="152400"/>
            <a:ext cx="5257800" cy="3733800"/>
          </a:xfrm>
          <a:prstGeom prst="roundRect">
            <a:avLst>
              <a:gd name="adj" fmla="val 6429"/>
            </a:avLst>
          </a:prstGeom>
          <a:solidFill>
            <a:srgbClr val="BAAF31"/>
          </a:solidFill>
          <a:ln>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 Placeholder 18"/>
          <p:cNvSpPr>
            <a:spLocks noGrp="1"/>
          </p:cNvSpPr>
          <p:nvPr>
            <p:ph type="body" sz="quarter" idx="10" hasCustomPrompt="1"/>
          </p:nvPr>
        </p:nvSpPr>
        <p:spPr>
          <a:xfrm>
            <a:off x="228600" y="457200"/>
            <a:ext cx="35814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5" name="Text Placeholder 2"/>
          <p:cNvSpPr>
            <a:spLocks noGrp="1"/>
          </p:cNvSpPr>
          <p:nvPr>
            <p:ph type="body" sz="quarter" idx="11" hasCustomPrompt="1"/>
          </p:nvPr>
        </p:nvSpPr>
        <p:spPr>
          <a:xfrm>
            <a:off x="228600" y="1295400"/>
            <a:ext cx="3581400" cy="1524000"/>
          </a:xfrm>
        </p:spPr>
        <p:txBody>
          <a:bodyPr>
            <a:normAutofit/>
          </a:bodyPr>
          <a:lstStyle>
            <a:lvl1pPr algn="l">
              <a:defRPr sz="2400" baseline="0"/>
            </a:lvl1pPr>
          </a:lstStyle>
          <a:p>
            <a:pPr lvl="0"/>
            <a:r>
              <a:rPr lang="en-US" dirty="0"/>
              <a:t>Name, title</a:t>
            </a:r>
          </a:p>
          <a:p>
            <a:pPr lvl="0"/>
            <a:r>
              <a:rPr lang="en-US" dirty="0"/>
              <a:t>Email address</a:t>
            </a:r>
          </a:p>
          <a:p>
            <a:pPr lvl="0"/>
            <a:r>
              <a:rPr lang="en-US" dirty="0"/>
              <a:t>Phone #</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200" y="3048000"/>
            <a:ext cx="1371600" cy="624840"/>
          </a:xfrm>
          <a:prstGeom prst="rect">
            <a:avLst/>
          </a:prstGeom>
        </p:spPr>
      </p:pic>
    </p:spTree>
    <p:extLst>
      <p:ext uri="{BB962C8B-B14F-4D97-AF65-F5344CB8AC3E}">
        <p14:creationId xmlns:p14="http://schemas.microsoft.com/office/powerpoint/2010/main" val="2263843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200" baseline="0">
                <a:solidFill>
                  <a:schemeClr val="tx2"/>
                </a:solidFill>
                <a:latin typeface="Arial" pitchFamily="34" charset="0"/>
                <a:cs typeface="Arial" pitchFamily="34" charset="0"/>
              </a:defRPr>
            </a:lvl1pPr>
          </a:lstStyle>
          <a:p>
            <a:pPr lvl="0"/>
            <a:r>
              <a:rPr lang="en-US" dirty="0" smtClean="0"/>
              <a:t>Slide title</a:t>
            </a:r>
            <a:endParaRPr lang="en-US" dirty="0"/>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53273"/>
            <a:ext cx="9144000" cy="1599726"/>
          </a:xfrm>
          <a:prstGeom prst="rect">
            <a:avLst/>
          </a:prstGeom>
        </p:spPr>
      </p:pic>
      <p:sp>
        <p:nvSpPr>
          <p:cNvPr id="3" name="Slide Number Placeholder 2"/>
          <p:cNvSpPr>
            <a:spLocks noGrp="1"/>
          </p:cNvSpPr>
          <p:nvPr>
            <p:ph type="sldNum" sz="quarter" idx="12"/>
          </p:nvPr>
        </p:nvSpPr>
        <p:spPr/>
        <p:txBody>
          <a:bodyPr/>
          <a:lstStyle>
            <a:lvl1pPr>
              <a:defRPr>
                <a:solidFill>
                  <a:srgbClr val="BBBAAC"/>
                </a:solidFill>
              </a:defRPr>
            </a:lvl1pPr>
          </a:lstStyle>
          <a:p>
            <a:fld id="{78F2FAF2-C388-4BAD-AC82-341B8A03DAE0}" type="slidenum">
              <a:rPr lang="en-US" smtClean="0"/>
              <a:pPr/>
              <a:t>‹#›</a:t>
            </a:fld>
            <a:endParaRPr lang="en-US"/>
          </a:p>
        </p:txBody>
      </p:sp>
    </p:spTree>
    <p:extLst>
      <p:ext uri="{BB962C8B-B14F-4D97-AF65-F5344CB8AC3E}">
        <p14:creationId xmlns:p14="http://schemas.microsoft.com/office/powerpoint/2010/main" val="164674005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BAAF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1024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457200" y="1066800"/>
            <a:ext cx="82296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984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57800"/>
            <a:ext cx="9144000" cy="1600200"/>
          </a:xfrm>
          <a:prstGeom prst="rect">
            <a:avLst/>
          </a:prstGeom>
        </p:spPr>
      </p:pic>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0782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_Title Slide">
    <p:bg>
      <p:bgPr>
        <a:solidFill>
          <a:srgbClr val="7D7C6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57800"/>
            <a:ext cx="9144000" cy="1600200"/>
          </a:xfrm>
          <a:prstGeom prst="rect">
            <a:avLst/>
          </a:prstGeom>
        </p:spPr>
      </p:pic>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7954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4_Title Slide">
    <p:bg>
      <p:bgPr>
        <a:solidFill>
          <a:srgbClr val="BAAF3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57800"/>
            <a:ext cx="9144000" cy="1600200"/>
          </a:xfrm>
          <a:prstGeom prst="rect">
            <a:avLst/>
          </a:prstGeom>
        </p:spPr>
      </p:pic>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6965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19"/>
          <a:stretch/>
        </p:blipFill>
        <p:spPr>
          <a:xfrm>
            <a:off x="0" y="5241850"/>
            <a:ext cx="9144000" cy="1616149"/>
          </a:xfrm>
          <a:prstGeom prst="rect">
            <a:avLst/>
          </a:prstGeom>
        </p:spPr>
      </p:pic>
    </p:spTree>
    <p:extLst>
      <p:ext uri="{BB962C8B-B14F-4D97-AF65-F5344CB8AC3E}">
        <p14:creationId xmlns:p14="http://schemas.microsoft.com/office/powerpoint/2010/main" val="1304870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_Title Slide">
    <p:bg>
      <p:bgPr>
        <a:solidFill>
          <a:srgbClr val="BAAF3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19"/>
          <a:stretch/>
        </p:blipFill>
        <p:spPr>
          <a:xfrm>
            <a:off x="0" y="5241850"/>
            <a:ext cx="9144000" cy="1616149"/>
          </a:xfrm>
          <a:prstGeom prst="rect">
            <a:avLst/>
          </a:prstGeom>
        </p:spPr>
      </p:pic>
    </p:spTree>
    <p:extLst>
      <p:ext uri="{BB962C8B-B14F-4D97-AF65-F5344CB8AC3E}">
        <p14:creationId xmlns:p14="http://schemas.microsoft.com/office/powerpoint/2010/main" val="2474764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1_Title Slide">
    <p:bg>
      <p:bgPr>
        <a:solidFill>
          <a:srgbClr val="BAAF3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50269"/>
            <a:ext cx="9144000" cy="1626781"/>
          </a:xfrm>
          <a:prstGeom prst="rect">
            <a:avLst/>
          </a:prstGeom>
        </p:spPr>
      </p:pic>
    </p:spTree>
    <p:extLst>
      <p:ext uri="{BB962C8B-B14F-4D97-AF65-F5344CB8AC3E}">
        <p14:creationId xmlns:p14="http://schemas.microsoft.com/office/powerpoint/2010/main" val="182047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ustrial Cover Slide">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5" name="Picture 55" descr="ETLogo_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7" name="Text Placeholder 6"/>
          <p:cNvSpPr>
            <a:spLocks noGrp="1"/>
          </p:cNvSpPr>
          <p:nvPr>
            <p:ph type="body" sz="quarter" idx="10"/>
          </p:nvPr>
        </p:nvSpPr>
        <p:spPr>
          <a:xfrm>
            <a:off x="2362200" y="3810000"/>
            <a:ext cx="5562600" cy="21336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pic>
        <p:nvPicPr>
          <p:cNvPr id="9" name="Picture 8" descr="AmysKitchen_05.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66800" y="381000"/>
            <a:ext cx="4419600" cy="2971800"/>
          </a:xfrm>
          <a:prstGeom prst="roundRect">
            <a:avLst/>
          </a:prstGeom>
          <a:ln w="38100">
            <a:solidFill>
              <a:schemeClr val="bg1"/>
            </a:solid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95300" y="1143000"/>
            <a:ext cx="81534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41850"/>
            <a:ext cx="9144000" cy="1616150"/>
          </a:xfrm>
          <a:prstGeom prst="rect">
            <a:avLst/>
          </a:prstGeom>
        </p:spPr>
      </p:pic>
    </p:spTree>
    <p:extLst>
      <p:ext uri="{BB962C8B-B14F-4D97-AF65-F5344CB8AC3E}">
        <p14:creationId xmlns:p14="http://schemas.microsoft.com/office/powerpoint/2010/main" val="1656609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2_Title Slide">
    <p:bg>
      <p:bgPr>
        <a:solidFill>
          <a:srgbClr val="7D7C6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41850"/>
            <a:ext cx="9144000" cy="1616150"/>
          </a:xfrm>
          <a:prstGeom prst="rect">
            <a:avLst/>
          </a:prstGeom>
        </p:spPr>
      </p:pic>
    </p:spTree>
    <p:extLst>
      <p:ext uri="{BB962C8B-B14F-4D97-AF65-F5344CB8AC3E}">
        <p14:creationId xmlns:p14="http://schemas.microsoft.com/office/powerpoint/2010/main" val="29552586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5_Title Slide">
    <p:bg>
      <p:bgPr>
        <a:solidFill>
          <a:srgbClr val="BAAF3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41850"/>
            <a:ext cx="9144000" cy="1616150"/>
          </a:xfrm>
          <a:prstGeom prst="rect">
            <a:avLst/>
          </a:prstGeom>
        </p:spPr>
      </p:pic>
    </p:spTree>
    <p:extLst>
      <p:ext uri="{BB962C8B-B14F-4D97-AF65-F5344CB8AC3E}">
        <p14:creationId xmlns:p14="http://schemas.microsoft.com/office/powerpoint/2010/main" val="782398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39636"/>
            <a:ext cx="9144000" cy="1637414"/>
          </a:xfrm>
          <a:prstGeom prst="rect">
            <a:avLst/>
          </a:prstGeom>
        </p:spPr>
      </p:pic>
    </p:spTree>
    <p:extLst>
      <p:ext uri="{BB962C8B-B14F-4D97-AF65-F5344CB8AC3E}">
        <p14:creationId xmlns:p14="http://schemas.microsoft.com/office/powerpoint/2010/main" val="789219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3_Title Slide">
    <p:bg>
      <p:bgPr>
        <a:solidFill>
          <a:srgbClr val="7D7C6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39636"/>
            <a:ext cx="9144000" cy="1637414"/>
          </a:xfrm>
          <a:prstGeom prst="rect">
            <a:avLst/>
          </a:prstGeom>
        </p:spPr>
      </p:pic>
    </p:spTree>
    <p:extLst>
      <p:ext uri="{BB962C8B-B14F-4D97-AF65-F5344CB8AC3E}">
        <p14:creationId xmlns:p14="http://schemas.microsoft.com/office/powerpoint/2010/main" val="17972483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6_Title Slide">
    <p:bg>
      <p:bgPr>
        <a:solidFill>
          <a:srgbClr val="BAAF3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239636"/>
            <a:ext cx="9144000" cy="1637414"/>
          </a:xfrm>
          <a:prstGeom prst="rect">
            <a:avLst/>
          </a:prstGeom>
        </p:spPr>
      </p:pic>
    </p:spTree>
    <p:extLst>
      <p:ext uri="{BB962C8B-B14F-4D97-AF65-F5344CB8AC3E}">
        <p14:creationId xmlns:p14="http://schemas.microsoft.com/office/powerpoint/2010/main" val="2689331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104"/>
          <a:stretch/>
        </p:blipFill>
        <p:spPr>
          <a:xfrm>
            <a:off x="-76200" y="5232956"/>
            <a:ext cx="9220200" cy="1853644"/>
          </a:xfrm>
          <a:prstGeom prst="rect">
            <a:avLst/>
          </a:prstGeom>
        </p:spPr>
      </p:pic>
    </p:spTree>
    <p:extLst>
      <p:ext uri="{BB962C8B-B14F-4D97-AF65-F5344CB8AC3E}">
        <p14:creationId xmlns:p14="http://schemas.microsoft.com/office/powerpoint/2010/main" val="1962406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1_Title Slide">
    <p:bg>
      <p:bgPr>
        <a:solidFill>
          <a:srgbClr val="BAAF3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04"/>
          <a:stretch/>
        </p:blipFill>
        <p:spPr>
          <a:xfrm>
            <a:off x="-76200" y="5232956"/>
            <a:ext cx="9220200" cy="1853644"/>
          </a:xfrm>
          <a:prstGeom prst="rect">
            <a:avLst/>
          </a:prstGeom>
        </p:spPr>
      </p:pic>
    </p:spTree>
    <p:extLst>
      <p:ext uri="{BB962C8B-B14F-4D97-AF65-F5344CB8AC3E}">
        <p14:creationId xmlns:p14="http://schemas.microsoft.com/office/powerpoint/2010/main" val="4280333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2_Title Slide">
    <p:bg>
      <p:bgPr>
        <a:solidFill>
          <a:srgbClr val="7D7C6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104"/>
          <a:stretch/>
        </p:blipFill>
        <p:spPr>
          <a:xfrm>
            <a:off x="-76200" y="5232956"/>
            <a:ext cx="9220200" cy="1853644"/>
          </a:xfrm>
          <a:prstGeom prst="rect">
            <a:avLst/>
          </a:prstGeom>
        </p:spPr>
      </p:pic>
    </p:spTree>
    <p:extLst>
      <p:ext uri="{BB962C8B-B14F-4D97-AF65-F5344CB8AC3E}">
        <p14:creationId xmlns:p14="http://schemas.microsoft.com/office/powerpoint/2010/main" val="2259339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tx2"/>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104"/>
          <a:stretch/>
        </p:blipFill>
        <p:spPr>
          <a:xfrm>
            <a:off x="0" y="5248274"/>
            <a:ext cx="9144000" cy="1609725"/>
          </a:xfrm>
          <a:prstGeom prst="rect">
            <a:avLst/>
          </a:prstGeom>
        </p:spPr>
      </p:pic>
    </p:spTree>
    <p:extLst>
      <p:ext uri="{BB962C8B-B14F-4D97-AF65-F5344CB8AC3E}">
        <p14:creationId xmlns:p14="http://schemas.microsoft.com/office/powerpoint/2010/main" val="253410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ustrial Cover Slide_2">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5" name="Picture 55" descr="ETLogo_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7" name="Text Placeholder 6"/>
          <p:cNvSpPr>
            <a:spLocks noGrp="1"/>
          </p:cNvSpPr>
          <p:nvPr>
            <p:ph type="body" sz="quarter" idx="10"/>
          </p:nvPr>
        </p:nvSpPr>
        <p:spPr>
          <a:xfrm>
            <a:off x="2362200" y="3810000"/>
            <a:ext cx="5562600" cy="21336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pic>
        <p:nvPicPr>
          <p:cNvPr id="8" name="Picture 7" descr="JacobsHeating_022_2.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66800" y="304800"/>
            <a:ext cx="4572000" cy="3135086"/>
          </a:xfrm>
          <a:prstGeom prst="roundRect">
            <a:avLst/>
          </a:prstGeom>
          <a:ln w="38100">
            <a:solidFill>
              <a:schemeClr val="bg1"/>
            </a:solid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7_Title Slide">
    <p:bg>
      <p:bgPr>
        <a:solidFill>
          <a:srgbClr val="7D7C6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104"/>
          <a:stretch/>
        </p:blipFill>
        <p:spPr>
          <a:xfrm>
            <a:off x="0" y="5248274"/>
            <a:ext cx="9144000" cy="1609725"/>
          </a:xfrm>
          <a:prstGeom prst="rect">
            <a:avLst/>
          </a:prstGeom>
        </p:spPr>
      </p:pic>
    </p:spTree>
    <p:extLst>
      <p:ext uri="{BB962C8B-B14F-4D97-AF65-F5344CB8AC3E}">
        <p14:creationId xmlns:p14="http://schemas.microsoft.com/office/powerpoint/2010/main" val="1577909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8_Title Slide">
    <p:bg>
      <p:bgPr>
        <a:solidFill>
          <a:srgbClr val="BAAF3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600" baseline="0">
                <a:solidFill>
                  <a:schemeClr val="bg1"/>
                </a:solidFill>
                <a:latin typeface="Arial" pitchFamily="34" charset="0"/>
                <a:cs typeface="Arial" pitchFamily="34" charset="0"/>
              </a:defRPr>
            </a:lvl1pPr>
          </a:lstStyle>
          <a:p>
            <a:pPr lvl="0"/>
            <a:r>
              <a:rPr lang="en-US" dirty="0"/>
              <a:t>Slide title</a:t>
            </a:r>
          </a:p>
        </p:txBody>
      </p:sp>
      <p:sp>
        <p:nvSpPr>
          <p:cNvPr id="9" name="Text Placeholder 8"/>
          <p:cNvSpPr>
            <a:spLocks noGrp="1"/>
          </p:cNvSpPr>
          <p:nvPr>
            <p:ph type="body" sz="quarter" idx="11"/>
          </p:nvPr>
        </p:nvSpPr>
        <p:spPr>
          <a:xfrm>
            <a:off x="457200" y="1143000"/>
            <a:ext cx="8229600" cy="373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104"/>
          <a:stretch/>
        </p:blipFill>
        <p:spPr>
          <a:xfrm>
            <a:off x="0" y="5248274"/>
            <a:ext cx="9144000" cy="1609725"/>
          </a:xfrm>
          <a:prstGeom prst="rect">
            <a:avLst/>
          </a:prstGeom>
        </p:spPr>
      </p:pic>
    </p:spTree>
    <p:extLst>
      <p:ext uri="{BB962C8B-B14F-4D97-AF65-F5344CB8AC3E}">
        <p14:creationId xmlns:p14="http://schemas.microsoft.com/office/powerpoint/2010/main" val="38279401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9_Title Slide">
    <p:bg>
      <p:bgPr>
        <a:solidFill>
          <a:srgbClr val="7D7C6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886200" y="304800"/>
            <a:ext cx="4953000" cy="838200"/>
          </a:xfrm>
          <a:prstGeom prst="rect">
            <a:avLst/>
          </a:prstGeom>
        </p:spPr>
        <p:txBody>
          <a:bodyPr>
            <a:normAutofit/>
          </a:bodyPr>
          <a:lstStyle>
            <a:lvl1pPr marL="0" indent="0">
              <a:buNone/>
              <a:defRPr sz="3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Slide title</a:t>
            </a:r>
          </a:p>
        </p:txBody>
      </p:sp>
      <p:sp>
        <p:nvSpPr>
          <p:cNvPr id="12" name="Text Placeholder 11"/>
          <p:cNvSpPr>
            <a:spLocks noGrp="1"/>
          </p:cNvSpPr>
          <p:nvPr>
            <p:ph type="body" sz="quarter" idx="11"/>
          </p:nvPr>
        </p:nvSpPr>
        <p:spPr>
          <a:xfrm>
            <a:off x="3886200" y="1295400"/>
            <a:ext cx="4953000"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
          <a:stretch/>
        </p:blipFill>
        <p:spPr>
          <a:xfrm>
            <a:off x="0" y="1"/>
            <a:ext cx="3667125" cy="6858000"/>
          </a:xfrm>
          <a:prstGeom prst="rect">
            <a:avLst/>
          </a:prstGeom>
        </p:spPr>
      </p:pic>
    </p:spTree>
    <p:extLst>
      <p:ext uri="{BB962C8B-B14F-4D97-AF65-F5344CB8AC3E}">
        <p14:creationId xmlns:p14="http://schemas.microsoft.com/office/powerpoint/2010/main" val="1390432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886200" y="304800"/>
            <a:ext cx="4953000" cy="838200"/>
          </a:xfrm>
          <a:prstGeom prst="rect">
            <a:avLst/>
          </a:prstGeom>
        </p:spPr>
        <p:txBody>
          <a:bodyPr>
            <a:normAutofit/>
          </a:bodyPr>
          <a:lstStyle>
            <a:lvl1pPr marL="0" indent="0">
              <a:buNone/>
              <a:defRPr sz="3600" baseline="0">
                <a:solidFill>
                  <a:srgbClr val="00659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Slide title</a:t>
            </a:r>
          </a:p>
        </p:txBody>
      </p:sp>
      <p:sp>
        <p:nvSpPr>
          <p:cNvPr id="12" name="Text Placeholder 11"/>
          <p:cNvSpPr>
            <a:spLocks noGrp="1"/>
          </p:cNvSpPr>
          <p:nvPr>
            <p:ph type="body" sz="quarter" idx="11"/>
          </p:nvPr>
        </p:nvSpPr>
        <p:spPr>
          <a:xfrm>
            <a:off x="3886200" y="1295400"/>
            <a:ext cx="4953000" cy="518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
          <a:stretch/>
        </p:blipFill>
        <p:spPr>
          <a:xfrm>
            <a:off x="0" y="1"/>
            <a:ext cx="3667125" cy="6858000"/>
          </a:xfrm>
          <a:prstGeom prst="rect">
            <a:avLst/>
          </a:prstGeom>
        </p:spPr>
      </p:pic>
    </p:spTree>
    <p:extLst>
      <p:ext uri="{BB962C8B-B14F-4D97-AF65-F5344CB8AC3E}">
        <p14:creationId xmlns:p14="http://schemas.microsoft.com/office/powerpoint/2010/main" val="2908898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9_Title Slide">
    <p:bg>
      <p:bgPr>
        <a:solidFill>
          <a:srgbClr val="7D7C6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715000" y="304800"/>
            <a:ext cx="3124200" cy="838200"/>
          </a:xfrm>
          <a:prstGeom prst="rect">
            <a:avLst/>
          </a:prstGeom>
        </p:spPr>
        <p:txBody>
          <a:bodyPr>
            <a:normAutofit/>
          </a:bodyPr>
          <a:lstStyle>
            <a:lvl1pPr marL="0" indent="0">
              <a:buNone/>
              <a:defRPr sz="3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Slide title</a:t>
            </a:r>
          </a:p>
        </p:txBody>
      </p:sp>
      <p:sp>
        <p:nvSpPr>
          <p:cNvPr id="12" name="Text Placeholder 11"/>
          <p:cNvSpPr>
            <a:spLocks noGrp="1"/>
          </p:cNvSpPr>
          <p:nvPr>
            <p:ph type="body" sz="quarter" idx="11"/>
          </p:nvPr>
        </p:nvSpPr>
        <p:spPr>
          <a:xfrm>
            <a:off x="5715000" y="1295400"/>
            <a:ext cx="3124200"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95926" cy="6858000"/>
          </a:xfrm>
          <a:prstGeom prst="rect">
            <a:avLst/>
          </a:prstGeom>
        </p:spPr>
      </p:pic>
    </p:spTree>
    <p:extLst>
      <p:ext uri="{BB962C8B-B14F-4D97-AF65-F5344CB8AC3E}">
        <p14:creationId xmlns:p14="http://schemas.microsoft.com/office/powerpoint/2010/main" val="1538959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0_Title Slide">
    <p:bg>
      <p:bgPr>
        <a:solidFill>
          <a:srgbClr val="BAAF3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715000" y="304800"/>
            <a:ext cx="3124200" cy="838200"/>
          </a:xfrm>
          <a:prstGeom prst="rect">
            <a:avLst/>
          </a:prstGeom>
        </p:spPr>
        <p:txBody>
          <a:bodyPr>
            <a:normAutofit/>
          </a:bodyPr>
          <a:lstStyle>
            <a:lvl1pPr marL="0" indent="0">
              <a:buNone/>
              <a:defRPr sz="3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Slide title</a:t>
            </a:r>
          </a:p>
        </p:txBody>
      </p:sp>
      <p:sp>
        <p:nvSpPr>
          <p:cNvPr id="12" name="Text Placeholder 11"/>
          <p:cNvSpPr>
            <a:spLocks noGrp="1"/>
          </p:cNvSpPr>
          <p:nvPr>
            <p:ph type="body" sz="quarter" idx="11"/>
          </p:nvPr>
        </p:nvSpPr>
        <p:spPr>
          <a:xfrm>
            <a:off x="5715000" y="1295400"/>
            <a:ext cx="3124200"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95926" cy="6858000"/>
          </a:xfrm>
          <a:prstGeom prst="rect">
            <a:avLst/>
          </a:prstGeom>
        </p:spPr>
      </p:pic>
    </p:spTree>
    <p:extLst>
      <p:ext uri="{BB962C8B-B14F-4D97-AF65-F5344CB8AC3E}">
        <p14:creationId xmlns:p14="http://schemas.microsoft.com/office/powerpoint/2010/main" val="20360830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715000" y="304800"/>
            <a:ext cx="3124200" cy="838200"/>
          </a:xfrm>
          <a:prstGeom prst="rect">
            <a:avLst/>
          </a:prstGeom>
        </p:spPr>
        <p:txBody>
          <a:bodyPr>
            <a:normAutofit/>
          </a:bodyPr>
          <a:lstStyle>
            <a:lvl1pPr marL="0" indent="0">
              <a:buNone/>
              <a:defRPr sz="3600" baseline="0">
                <a:solidFill>
                  <a:srgbClr val="00659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Slide title</a:t>
            </a:r>
          </a:p>
        </p:txBody>
      </p:sp>
      <p:sp>
        <p:nvSpPr>
          <p:cNvPr id="12" name="Text Placeholder 11"/>
          <p:cNvSpPr>
            <a:spLocks noGrp="1"/>
          </p:cNvSpPr>
          <p:nvPr>
            <p:ph type="body" sz="quarter" idx="11"/>
          </p:nvPr>
        </p:nvSpPr>
        <p:spPr>
          <a:xfrm>
            <a:off x="5715000" y="1295400"/>
            <a:ext cx="3124200" cy="518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95925" cy="6858000"/>
          </a:xfrm>
          <a:prstGeom prst="rect">
            <a:avLst/>
          </a:prstGeom>
        </p:spPr>
      </p:pic>
    </p:spTree>
    <p:extLst>
      <p:ext uri="{BB962C8B-B14F-4D97-AF65-F5344CB8AC3E}">
        <p14:creationId xmlns:p14="http://schemas.microsoft.com/office/powerpoint/2010/main" val="3578739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9_Title Slide">
    <p:bg>
      <p:bgPr>
        <a:solidFill>
          <a:srgbClr val="7D7C6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715000" y="304800"/>
            <a:ext cx="3124200" cy="838200"/>
          </a:xfrm>
          <a:prstGeom prst="rect">
            <a:avLst/>
          </a:prstGeom>
        </p:spPr>
        <p:txBody>
          <a:bodyPr>
            <a:normAutofit/>
          </a:bodyPr>
          <a:lstStyle>
            <a:lvl1pPr marL="0" indent="0">
              <a:buNone/>
              <a:defRPr sz="3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Slide title</a:t>
            </a:r>
          </a:p>
        </p:txBody>
      </p:sp>
      <p:sp>
        <p:nvSpPr>
          <p:cNvPr id="12" name="Text Placeholder 11"/>
          <p:cNvSpPr>
            <a:spLocks noGrp="1"/>
          </p:cNvSpPr>
          <p:nvPr>
            <p:ph type="body" sz="quarter" idx="11"/>
          </p:nvPr>
        </p:nvSpPr>
        <p:spPr>
          <a:xfrm>
            <a:off x="5715000" y="1295400"/>
            <a:ext cx="3124200"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95925" cy="6858000"/>
          </a:xfrm>
          <a:prstGeom prst="rect">
            <a:avLst/>
          </a:prstGeom>
        </p:spPr>
      </p:pic>
    </p:spTree>
    <p:extLst>
      <p:ext uri="{BB962C8B-B14F-4D97-AF65-F5344CB8AC3E}">
        <p14:creationId xmlns:p14="http://schemas.microsoft.com/office/powerpoint/2010/main" val="37666211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Rounded Rectangle 12"/>
          <p:cNvSpPr/>
          <p:nvPr userDrawn="1"/>
        </p:nvSpPr>
        <p:spPr>
          <a:xfrm>
            <a:off x="-1295400" y="152400"/>
            <a:ext cx="5257800" cy="3733800"/>
          </a:xfrm>
          <a:prstGeom prst="roundRect">
            <a:avLst>
              <a:gd name="adj" fmla="val 6429"/>
            </a:avLst>
          </a:prstGeom>
          <a:solidFill>
            <a:srgbClr val="BAAF31"/>
          </a:solidFill>
          <a:ln>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 Placeholder 18"/>
          <p:cNvSpPr>
            <a:spLocks noGrp="1"/>
          </p:cNvSpPr>
          <p:nvPr>
            <p:ph type="body" sz="quarter" idx="10" hasCustomPrompt="1"/>
          </p:nvPr>
        </p:nvSpPr>
        <p:spPr>
          <a:xfrm>
            <a:off x="228600" y="457200"/>
            <a:ext cx="35814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5" name="Text Placeholder 2"/>
          <p:cNvSpPr>
            <a:spLocks noGrp="1"/>
          </p:cNvSpPr>
          <p:nvPr>
            <p:ph type="body" sz="quarter" idx="11" hasCustomPrompt="1"/>
          </p:nvPr>
        </p:nvSpPr>
        <p:spPr>
          <a:xfrm>
            <a:off x="228600" y="1295400"/>
            <a:ext cx="3581400" cy="1524000"/>
          </a:xfrm>
        </p:spPr>
        <p:txBody>
          <a:bodyPr>
            <a:normAutofit/>
          </a:bodyPr>
          <a:lstStyle>
            <a:lvl1pPr algn="l">
              <a:defRPr sz="2400" baseline="0"/>
            </a:lvl1pPr>
          </a:lstStyle>
          <a:p>
            <a:pPr lvl="0"/>
            <a:r>
              <a:rPr lang="en-US" dirty="0"/>
              <a:t>Name, title</a:t>
            </a:r>
          </a:p>
          <a:p>
            <a:pPr lvl="0"/>
            <a:r>
              <a:rPr lang="en-US" dirty="0"/>
              <a:t>Email address</a:t>
            </a:r>
          </a:p>
          <a:p>
            <a:pPr lvl="0"/>
            <a:r>
              <a:rPr lang="en-US" dirty="0"/>
              <a:t>Phone #</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200" y="3048000"/>
            <a:ext cx="1371600" cy="624840"/>
          </a:xfrm>
          <a:prstGeom prst="rect">
            <a:avLst/>
          </a:prstGeom>
        </p:spPr>
      </p:pic>
    </p:spTree>
    <p:extLst>
      <p:ext uri="{BB962C8B-B14F-4D97-AF65-F5344CB8AC3E}">
        <p14:creationId xmlns:p14="http://schemas.microsoft.com/office/powerpoint/2010/main" val="2678468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0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dd Own Photo Cover Slide">
    <p:spTree>
      <p:nvGrpSpPr>
        <p:cNvPr id="1" name=""/>
        <p:cNvGrpSpPr/>
        <p:nvPr/>
      </p:nvGrpSpPr>
      <p:grpSpPr>
        <a:xfrm>
          <a:off x="0" y="0"/>
          <a:ext cx="0" cy="0"/>
          <a:chOff x="0" y="0"/>
          <a:chExt cx="0" cy="0"/>
        </a:xfrm>
      </p:grpSpPr>
      <p:sp>
        <p:nvSpPr>
          <p:cNvPr id="3" name="Rectangle 48"/>
          <p:cNvSpPr>
            <a:spLocks noChangeArrowheads="1"/>
          </p:cNvSpPr>
          <p:nvPr/>
        </p:nvSpPr>
        <p:spPr bwMode="auto">
          <a:xfrm>
            <a:off x="0" y="0"/>
            <a:ext cx="1752600" cy="6858000"/>
          </a:xfrm>
          <a:prstGeom prst="rect">
            <a:avLst/>
          </a:prstGeom>
          <a:solidFill>
            <a:srgbClr val="006595"/>
          </a:solidFill>
          <a:ln w="9525">
            <a:noFill/>
            <a:miter lim="800000"/>
            <a:headEnd/>
            <a:tailEnd/>
          </a:ln>
        </p:spPr>
        <p:txBody>
          <a:bodyPr wrap="none" anchor="ctr"/>
          <a:lstStyle/>
          <a:p>
            <a:pPr algn="ctr" fontAlgn="auto">
              <a:spcBef>
                <a:spcPts val="0"/>
              </a:spcBef>
              <a:spcAft>
                <a:spcPts val="0"/>
              </a:spcAft>
              <a:defRPr/>
            </a:pPr>
            <a:endParaRPr lang="en-US">
              <a:latin typeface="+mn-lt"/>
            </a:endParaRPr>
          </a:p>
        </p:txBody>
      </p:sp>
      <p:pic>
        <p:nvPicPr>
          <p:cNvPr id="4" name="Picture 10" descr="leftbur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914400"/>
            <a:ext cx="381000" cy="381000"/>
          </a:xfrm>
          <a:prstGeom prst="rect">
            <a:avLst/>
          </a:prstGeom>
          <a:noFill/>
          <a:ln w="9525">
            <a:noFill/>
            <a:miter lim="800000"/>
            <a:headEnd/>
            <a:tailEnd/>
          </a:ln>
        </p:spPr>
      </p:pic>
      <p:pic>
        <p:nvPicPr>
          <p:cNvPr id="5" name="Picture 55" descr="ETLogo_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5943600"/>
            <a:ext cx="1371600" cy="625475"/>
          </a:xfrm>
          <a:prstGeom prst="rect">
            <a:avLst/>
          </a:prstGeom>
          <a:noFill/>
          <a:ln w="9525">
            <a:noFill/>
            <a:miter lim="800000"/>
            <a:headEnd/>
            <a:tailEnd/>
          </a:ln>
        </p:spPr>
      </p:pic>
      <p:sp>
        <p:nvSpPr>
          <p:cNvPr id="7" name="Text Placeholder 6"/>
          <p:cNvSpPr>
            <a:spLocks noGrp="1"/>
          </p:cNvSpPr>
          <p:nvPr>
            <p:ph type="body" sz="quarter" idx="10"/>
          </p:nvPr>
        </p:nvSpPr>
        <p:spPr>
          <a:xfrm>
            <a:off x="2362200" y="3810000"/>
            <a:ext cx="5562600" cy="2133600"/>
          </a:xfrm>
        </p:spPr>
        <p:txBody>
          <a:bodyPr/>
          <a:lstStyle>
            <a:lvl1pPr>
              <a:defRPr lang="en-US" sz="3800" kern="0" dirty="0" smtClean="0">
                <a:latin typeface="Arial" pitchFamily="34" charset="0"/>
                <a:cs typeface="Arial" pitchFamily="34" charset="0"/>
              </a:defRPr>
            </a:lvl1pPr>
          </a:lstStyle>
          <a:p>
            <a:pPr lvl="0"/>
            <a:r>
              <a:rPr lang="en-US"/>
              <a:t>Click to edit Master text styles</a:t>
            </a:r>
          </a:p>
          <a:p>
            <a:pPr lvl="1"/>
            <a:r>
              <a:rPr lang="en-US"/>
              <a:t>Second level</a:t>
            </a:r>
          </a:p>
        </p:txBody>
      </p:sp>
      <p:sp>
        <p:nvSpPr>
          <p:cNvPr id="8" name="Picture Placeholder 12"/>
          <p:cNvSpPr>
            <a:spLocks noGrp="1"/>
          </p:cNvSpPr>
          <p:nvPr>
            <p:ph type="pic" sz="quarter" idx="15"/>
          </p:nvPr>
        </p:nvSpPr>
        <p:spPr>
          <a:xfrm>
            <a:off x="1066800" y="381000"/>
            <a:ext cx="4267200" cy="2895600"/>
          </a:xfrm>
          <a:prstGeom prst="roundRect">
            <a:avLst/>
          </a:prstGeom>
          <a:solidFill>
            <a:schemeClr val="bg2">
              <a:lumMod val="60000"/>
              <a:lumOff val="40000"/>
            </a:schemeClr>
          </a:solidFill>
          <a:ln w="38100">
            <a:solidFill>
              <a:schemeClr val="bg1"/>
            </a:solidFill>
          </a:ln>
        </p:spPr>
        <p:txBody>
          <a:bodyPr rtlCol="0">
            <a:normAutofit/>
          </a:bodyPr>
          <a:lstStyle/>
          <a:p>
            <a:pPr lvl="0"/>
            <a:r>
              <a:rPr lang="en-US" noProof="0" dirty="0"/>
              <a:t>Click icon to add picture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lide with graphic on lef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953000" y="1371600"/>
            <a:ext cx="3733800" cy="434340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2"/>
          <p:cNvSpPr>
            <a:spLocks noGrp="1"/>
          </p:cNvSpPr>
          <p:nvPr>
            <p:ph type="pic" sz="quarter" idx="15"/>
          </p:nvPr>
        </p:nvSpPr>
        <p:spPr>
          <a:xfrm>
            <a:off x="1066800" y="1371600"/>
            <a:ext cx="3429000" cy="3962400"/>
          </a:xfrm>
          <a:prstGeom prst="roundRect">
            <a:avLst/>
          </a:prstGeom>
        </p:spPr>
        <p:txBody>
          <a:bodyPr rtlCol="0">
            <a:normAutofit/>
          </a:bodyPr>
          <a:lstStyle/>
          <a:p>
            <a:pPr lvl="0"/>
            <a:r>
              <a:rPr lang="en-US" noProof="0"/>
              <a:t>Click icon to add picture</a:t>
            </a:r>
            <a:endParaRPr lang="en-US" noProof="0" dirty="0"/>
          </a:p>
        </p:txBody>
      </p:sp>
      <p:sp>
        <p:nvSpPr>
          <p:cNvPr id="7" name="Title 1"/>
          <p:cNvSpPr>
            <a:spLocks noGrp="1"/>
          </p:cNvSpPr>
          <p:nvPr>
            <p:ph type="title"/>
          </p:nvPr>
        </p:nvSpPr>
        <p:spPr>
          <a:xfrm>
            <a:off x="990600" y="427038"/>
            <a:ext cx="7696200" cy="868362"/>
          </a:xfrm>
          <a:prstGeom prst="rect">
            <a:avLst/>
          </a:prstGeo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349342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04800"/>
            <a:ext cx="8229600" cy="762000"/>
          </a:xfrm>
        </p:spPr>
        <p:txBody>
          <a:bodyPr>
            <a:normAutofit/>
          </a:bodyPr>
          <a:lstStyle>
            <a:lvl1pPr>
              <a:defRPr sz="3200" baseline="0">
                <a:solidFill>
                  <a:schemeClr val="tx2"/>
                </a:solidFill>
                <a:latin typeface="Arial" pitchFamily="34" charset="0"/>
                <a:cs typeface="Arial" pitchFamily="34" charset="0"/>
              </a:defRPr>
            </a:lvl1pPr>
          </a:lstStyle>
          <a:p>
            <a:pPr lvl="0"/>
            <a:r>
              <a:rPr lang="en-US" dirty="0"/>
              <a:t>Slide title</a:t>
            </a:r>
          </a:p>
        </p:txBody>
      </p:sp>
      <p:sp>
        <p:nvSpPr>
          <p:cNvPr id="2" name="Slide Number Placeholder 1"/>
          <p:cNvSpPr>
            <a:spLocks noGrp="1"/>
          </p:cNvSpPr>
          <p:nvPr>
            <p:ph type="sldNum" sz="quarter" idx="12"/>
          </p:nvPr>
        </p:nvSpPr>
        <p:spPr>
          <a:xfrm>
            <a:off x="6457950" y="6356352"/>
            <a:ext cx="2057400" cy="365125"/>
          </a:xfrm>
          <a:prstGeom prst="rect">
            <a:avLst/>
          </a:prstGeom>
        </p:spPr>
        <p:txBody>
          <a:bodyPr/>
          <a:lstStyle>
            <a:lvl1pPr>
              <a:defRPr>
                <a:solidFill>
                  <a:srgbClr val="BBBAAC"/>
                </a:solidFill>
                <a:latin typeface="Arial" panose="020B0604020202020204" pitchFamily="34" charset="0"/>
                <a:cs typeface="Arial" panose="020B0604020202020204" pitchFamily="34" charset="0"/>
              </a:defRPr>
            </a:lvl1pPr>
          </a:lstStyle>
          <a:p>
            <a:fld id="{41464159-F267-49BB-BE0C-6EC1218FAA10}" type="slidenum">
              <a:rPr lang="en-US" smtClean="0"/>
              <a:pPr/>
              <a:t>‹#›</a:t>
            </a:fld>
            <a:endParaRPr lang="en-US"/>
          </a:p>
        </p:txBody>
      </p:sp>
    </p:spTree>
    <p:extLst>
      <p:ext uri="{BB962C8B-B14F-4D97-AF65-F5344CB8AC3E}">
        <p14:creationId xmlns:p14="http://schemas.microsoft.com/office/powerpoint/2010/main" val="30706561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ounded Rectangle 7"/>
          <p:cNvSpPr/>
          <p:nvPr userDrawn="1"/>
        </p:nvSpPr>
        <p:spPr>
          <a:xfrm>
            <a:off x="4114800" y="1108301"/>
            <a:ext cx="5257800" cy="3733800"/>
          </a:xfrm>
          <a:prstGeom prst="roundRect">
            <a:avLst>
              <a:gd name="adj" fmla="val 642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Text Placeholder 18"/>
          <p:cNvSpPr>
            <a:spLocks noGrp="1"/>
          </p:cNvSpPr>
          <p:nvPr>
            <p:ph type="body" sz="quarter" idx="10" hasCustomPrompt="1"/>
          </p:nvPr>
        </p:nvSpPr>
        <p:spPr>
          <a:xfrm>
            <a:off x="4343400" y="1447800"/>
            <a:ext cx="4572000" cy="630865"/>
          </a:xfrm>
          <a:ln>
            <a:noFill/>
          </a:ln>
        </p:spPr>
        <p:txBody>
          <a:bodyPr>
            <a:noAutofit/>
          </a:bodyPr>
          <a:lstStyle>
            <a:lvl1pPr>
              <a:defRPr sz="3200" baseline="0"/>
            </a:lvl1pPr>
            <a:lvl2pPr>
              <a:defRPr/>
            </a:lvl2pPr>
            <a:lvl3pPr>
              <a:defRPr/>
            </a:lvl3pPr>
          </a:lstStyle>
          <a:p>
            <a:pPr lvl="0"/>
            <a:r>
              <a:rPr lang="en-US" dirty="0"/>
              <a:t>Thank You</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800" y="4038600"/>
            <a:ext cx="1371600" cy="624840"/>
          </a:xfrm>
          <a:prstGeom prst="rect">
            <a:avLst/>
          </a:prstGeom>
        </p:spPr>
      </p:pic>
      <p:sp>
        <p:nvSpPr>
          <p:cNvPr id="3" name="Text Placeholder 2"/>
          <p:cNvSpPr>
            <a:spLocks noGrp="1"/>
          </p:cNvSpPr>
          <p:nvPr>
            <p:ph type="body" sz="quarter" idx="11" hasCustomPrompt="1"/>
          </p:nvPr>
        </p:nvSpPr>
        <p:spPr>
          <a:xfrm>
            <a:off x="4343400" y="2209800"/>
            <a:ext cx="4572000" cy="1752600"/>
          </a:xfrm>
        </p:spPr>
        <p:txBody>
          <a:bodyPr>
            <a:normAutofit/>
          </a:bodyPr>
          <a:lstStyle>
            <a:lvl1pPr>
              <a:defRPr sz="2400" baseline="0"/>
            </a:lvl1pPr>
          </a:lstStyle>
          <a:p>
            <a:pPr lvl="0"/>
            <a:r>
              <a:rPr lang="en-US" dirty="0"/>
              <a:t>Name, title</a:t>
            </a:r>
          </a:p>
          <a:p>
            <a:pPr lvl="0"/>
            <a:r>
              <a:rPr lang="en-US" dirty="0"/>
              <a:t>Email address</a:t>
            </a:r>
          </a:p>
          <a:p>
            <a:pPr lvl="0"/>
            <a:r>
              <a:rPr lang="en-US" dirty="0"/>
              <a:t>Phone #</a:t>
            </a:r>
          </a:p>
        </p:txBody>
      </p:sp>
    </p:spTree>
    <p:extLst>
      <p:ext uri="{BB962C8B-B14F-4D97-AF65-F5344CB8AC3E}">
        <p14:creationId xmlns:p14="http://schemas.microsoft.com/office/powerpoint/2010/main" val="4589567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Rounded Rectangle 6"/>
          <p:cNvSpPr/>
          <p:nvPr userDrawn="1"/>
        </p:nvSpPr>
        <p:spPr>
          <a:xfrm>
            <a:off x="4114800" y="2819400"/>
            <a:ext cx="5257800" cy="3733800"/>
          </a:xfrm>
          <a:prstGeom prst="roundRect">
            <a:avLst>
              <a:gd name="adj" fmla="val 642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Text Placeholder 18"/>
          <p:cNvSpPr>
            <a:spLocks noGrp="1"/>
          </p:cNvSpPr>
          <p:nvPr>
            <p:ph type="body" sz="quarter" idx="10" hasCustomPrompt="1"/>
          </p:nvPr>
        </p:nvSpPr>
        <p:spPr>
          <a:xfrm>
            <a:off x="4343400" y="3158899"/>
            <a:ext cx="4572000" cy="630865"/>
          </a:xfrm>
          <a:ln>
            <a:noFill/>
          </a:ln>
        </p:spPr>
        <p:txBody>
          <a:bodyPr>
            <a:noAutofit/>
          </a:bodyPr>
          <a:lstStyle>
            <a:lvl1pPr>
              <a:defRPr sz="3200" baseline="0"/>
            </a:lvl1pPr>
            <a:lvl2pPr>
              <a:defRPr/>
            </a:lvl2pPr>
            <a:lvl3pPr>
              <a:defRPr/>
            </a:lvl3pPr>
          </a:lstStyle>
          <a:p>
            <a:pPr lvl="0"/>
            <a:r>
              <a:rPr lang="en-US" dirty="0"/>
              <a:t>Thank You</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91400" y="5673499"/>
            <a:ext cx="1371600" cy="624840"/>
          </a:xfrm>
          <a:prstGeom prst="rect">
            <a:avLst/>
          </a:prstGeom>
        </p:spPr>
      </p:pic>
      <p:sp>
        <p:nvSpPr>
          <p:cNvPr id="14" name="Text Placeholder 2"/>
          <p:cNvSpPr>
            <a:spLocks noGrp="1"/>
          </p:cNvSpPr>
          <p:nvPr>
            <p:ph type="body" sz="quarter" idx="11" hasCustomPrompt="1"/>
          </p:nvPr>
        </p:nvSpPr>
        <p:spPr>
          <a:xfrm>
            <a:off x="4343400" y="3920899"/>
            <a:ext cx="4572000" cy="1752600"/>
          </a:xfrm>
        </p:spPr>
        <p:txBody>
          <a:bodyPr>
            <a:normAutofit/>
          </a:bodyPr>
          <a:lstStyle>
            <a:lvl1pPr>
              <a:defRPr sz="2400" baseline="0"/>
            </a:lvl1pPr>
          </a:lstStyle>
          <a:p>
            <a:pPr lvl="0"/>
            <a:r>
              <a:rPr lang="en-US" dirty="0"/>
              <a:t>Name, title</a:t>
            </a:r>
          </a:p>
          <a:p>
            <a:pPr lvl="0"/>
            <a:r>
              <a:rPr lang="en-US" dirty="0"/>
              <a:t>Email address</a:t>
            </a:r>
          </a:p>
          <a:p>
            <a:pPr lvl="0"/>
            <a:r>
              <a:rPr lang="en-US" dirty="0"/>
              <a:t>Phone #</a:t>
            </a:r>
          </a:p>
        </p:txBody>
      </p:sp>
    </p:spTree>
    <p:extLst>
      <p:ext uri="{BB962C8B-B14F-4D97-AF65-F5344CB8AC3E}">
        <p14:creationId xmlns:p14="http://schemas.microsoft.com/office/powerpoint/2010/main" val="2380866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ounded Rectangle 9"/>
          <p:cNvSpPr/>
          <p:nvPr userDrawn="1"/>
        </p:nvSpPr>
        <p:spPr>
          <a:xfrm>
            <a:off x="-1295400" y="2819400"/>
            <a:ext cx="5257800" cy="3733800"/>
          </a:xfrm>
          <a:prstGeom prst="roundRect">
            <a:avLst>
              <a:gd name="adj" fmla="val 642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11" name="Text Placeholder 18"/>
          <p:cNvSpPr>
            <a:spLocks noGrp="1"/>
          </p:cNvSpPr>
          <p:nvPr>
            <p:ph type="body" sz="quarter" idx="10" hasCustomPrompt="1"/>
          </p:nvPr>
        </p:nvSpPr>
        <p:spPr>
          <a:xfrm>
            <a:off x="228600" y="3124200"/>
            <a:ext cx="34290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2" name="Text Placeholder 2"/>
          <p:cNvSpPr>
            <a:spLocks noGrp="1"/>
          </p:cNvSpPr>
          <p:nvPr>
            <p:ph type="body" sz="quarter" idx="11" hasCustomPrompt="1"/>
          </p:nvPr>
        </p:nvSpPr>
        <p:spPr>
          <a:xfrm>
            <a:off x="228600" y="3962400"/>
            <a:ext cx="3429000" cy="1600200"/>
          </a:xfrm>
        </p:spPr>
        <p:txBody>
          <a:bodyPr>
            <a:normAutofit/>
          </a:bodyPr>
          <a:lstStyle>
            <a:lvl1pPr algn="l">
              <a:defRPr sz="2400" baseline="0"/>
            </a:lvl1pPr>
          </a:lstStyle>
          <a:p>
            <a:pPr lvl="0"/>
            <a:r>
              <a:rPr lang="en-US" dirty="0"/>
              <a:t>Name, title</a:t>
            </a:r>
          </a:p>
          <a:p>
            <a:pPr lvl="0"/>
            <a:r>
              <a:rPr lang="en-US" dirty="0"/>
              <a:t>Email address</a:t>
            </a:r>
          </a:p>
          <a:p>
            <a:pPr lvl="0"/>
            <a:r>
              <a:rPr lang="en-US" dirty="0"/>
              <a:t>Phone #</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200" y="5715000"/>
            <a:ext cx="1371600" cy="624840"/>
          </a:xfrm>
          <a:prstGeom prst="rect">
            <a:avLst/>
          </a:prstGeom>
        </p:spPr>
      </p:pic>
    </p:spTree>
    <p:extLst>
      <p:ext uri="{BB962C8B-B14F-4D97-AF65-F5344CB8AC3E}">
        <p14:creationId xmlns:p14="http://schemas.microsoft.com/office/powerpoint/2010/main" val="21958341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 name="Rounded Rectangle 11"/>
          <p:cNvSpPr/>
          <p:nvPr userDrawn="1"/>
        </p:nvSpPr>
        <p:spPr>
          <a:xfrm>
            <a:off x="-1295400" y="2819400"/>
            <a:ext cx="5257800" cy="4495800"/>
          </a:xfrm>
          <a:prstGeom prst="roundRect">
            <a:avLst>
              <a:gd name="adj" fmla="val 64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Text Placeholder 18"/>
          <p:cNvSpPr>
            <a:spLocks noGrp="1"/>
          </p:cNvSpPr>
          <p:nvPr>
            <p:ph type="body" sz="quarter" idx="10" hasCustomPrompt="1"/>
          </p:nvPr>
        </p:nvSpPr>
        <p:spPr>
          <a:xfrm>
            <a:off x="228600" y="3124200"/>
            <a:ext cx="34290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4" name="Text Placeholder 2"/>
          <p:cNvSpPr>
            <a:spLocks noGrp="1"/>
          </p:cNvSpPr>
          <p:nvPr>
            <p:ph type="body" sz="quarter" idx="11" hasCustomPrompt="1"/>
          </p:nvPr>
        </p:nvSpPr>
        <p:spPr>
          <a:xfrm>
            <a:off x="228600" y="3962400"/>
            <a:ext cx="3429000" cy="1524000"/>
          </a:xfrm>
        </p:spPr>
        <p:txBody>
          <a:bodyPr>
            <a:normAutofit/>
          </a:bodyPr>
          <a:lstStyle>
            <a:lvl1pPr algn="l">
              <a:defRPr sz="2400" baseline="0"/>
            </a:lvl1pPr>
          </a:lstStyle>
          <a:p>
            <a:pPr lvl="0"/>
            <a:r>
              <a:rPr lang="en-US" dirty="0"/>
              <a:t>Name, title</a:t>
            </a:r>
          </a:p>
          <a:p>
            <a:pPr lvl="0"/>
            <a:r>
              <a:rPr lang="en-US" dirty="0"/>
              <a:t>Email address</a:t>
            </a:r>
          </a:p>
          <a:p>
            <a:pPr lvl="0"/>
            <a:r>
              <a:rPr lang="en-US" dirty="0"/>
              <a:t>Phone #</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200" y="6019800"/>
            <a:ext cx="1371600" cy="624840"/>
          </a:xfrm>
          <a:prstGeom prst="rect">
            <a:avLst/>
          </a:prstGeom>
        </p:spPr>
      </p:pic>
    </p:spTree>
    <p:extLst>
      <p:ext uri="{BB962C8B-B14F-4D97-AF65-F5344CB8AC3E}">
        <p14:creationId xmlns:p14="http://schemas.microsoft.com/office/powerpoint/2010/main" val="1680656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934200"/>
          </a:xfrm>
          <a:prstGeom prst="rect">
            <a:avLst/>
          </a:prstGeom>
        </p:spPr>
      </p:pic>
      <p:sp>
        <p:nvSpPr>
          <p:cNvPr id="14" name="Rounded Rectangle 13"/>
          <p:cNvSpPr/>
          <p:nvPr userDrawn="1"/>
        </p:nvSpPr>
        <p:spPr>
          <a:xfrm>
            <a:off x="-1295400" y="3200400"/>
            <a:ext cx="5257800" cy="4038600"/>
          </a:xfrm>
          <a:prstGeom prst="roundRect">
            <a:avLst>
              <a:gd name="adj" fmla="val 642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 name="Text Placeholder 18"/>
          <p:cNvSpPr>
            <a:spLocks noGrp="1"/>
          </p:cNvSpPr>
          <p:nvPr>
            <p:ph type="body" sz="quarter" idx="10" hasCustomPrompt="1"/>
          </p:nvPr>
        </p:nvSpPr>
        <p:spPr>
          <a:xfrm>
            <a:off x="0" y="3505200"/>
            <a:ext cx="3733800" cy="630865"/>
          </a:xfrm>
          <a:ln>
            <a:noFill/>
          </a:ln>
        </p:spPr>
        <p:txBody>
          <a:bodyPr>
            <a:noAutofit/>
          </a:bodyPr>
          <a:lstStyle>
            <a:lvl1pPr algn="l">
              <a:defRPr sz="3200" baseline="0"/>
            </a:lvl1pPr>
            <a:lvl2pPr>
              <a:defRPr/>
            </a:lvl2pPr>
            <a:lvl3pPr>
              <a:defRPr/>
            </a:lvl3pPr>
          </a:lstStyle>
          <a:p>
            <a:pPr lvl="0"/>
            <a:r>
              <a:rPr lang="en-US" dirty="0"/>
              <a:t>Thank You</a:t>
            </a:r>
          </a:p>
        </p:txBody>
      </p:sp>
      <p:sp>
        <p:nvSpPr>
          <p:cNvPr id="16" name="Text Placeholder 2"/>
          <p:cNvSpPr>
            <a:spLocks noGrp="1"/>
          </p:cNvSpPr>
          <p:nvPr>
            <p:ph type="body" sz="quarter" idx="11" hasCustomPrompt="1"/>
          </p:nvPr>
        </p:nvSpPr>
        <p:spPr>
          <a:xfrm>
            <a:off x="0" y="4343400"/>
            <a:ext cx="3733800" cy="1600200"/>
          </a:xfrm>
        </p:spPr>
        <p:txBody>
          <a:bodyPr>
            <a:normAutofit/>
          </a:bodyPr>
          <a:lstStyle>
            <a:lvl1pPr algn="l">
              <a:defRPr sz="2400" baseline="0"/>
            </a:lvl1pPr>
          </a:lstStyle>
          <a:p>
            <a:pPr lvl="0"/>
            <a:r>
              <a:rPr lang="en-US" dirty="0"/>
              <a:t>Name, title</a:t>
            </a:r>
          </a:p>
          <a:p>
            <a:pPr lvl="0"/>
            <a:r>
              <a:rPr lang="en-US" dirty="0"/>
              <a:t>Email address</a:t>
            </a:r>
          </a:p>
          <a:p>
            <a:pPr lvl="0"/>
            <a:r>
              <a:rPr lang="en-US" dirty="0"/>
              <a:t>Phone #</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200" y="6096000"/>
            <a:ext cx="1371600" cy="624840"/>
          </a:xfrm>
          <a:prstGeom prst="rect">
            <a:avLst/>
          </a:prstGeom>
        </p:spPr>
      </p:pic>
    </p:spTree>
    <p:extLst>
      <p:ext uri="{BB962C8B-B14F-4D97-AF65-F5344CB8AC3E}">
        <p14:creationId xmlns:p14="http://schemas.microsoft.com/office/powerpoint/2010/main" val="10137513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ounded Rectangle 7"/>
          <p:cNvSpPr/>
          <p:nvPr userDrawn="1"/>
        </p:nvSpPr>
        <p:spPr>
          <a:xfrm>
            <a:off x="-361950" y="4876800"/>
            <a:ext cx="8839200" cy="2095500"/>
          </a:xfrm>
          <a:prstGeom prst="roundRect">
            <a:avLst>
              <a:gd name="adj" fmla="val 5015"/>
            </a:avLst>
          </a:prstGeom>
          <a:solidFill>
            <a:srgbClr val="219EB6"/>
          </a:solidFill>
          <a:ln w="38100">
            <a:solidFill>
              <a:srgbClr val="219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600" y="6096000"/>
            <a:ext cx="1371600" cy="624840"/>
          </a:xfrm>
          <a:prstGeom prst="rect">
            <a:avLst/>
          </a:prstGeom>
        </p:spPr>
      </p:pic>
      <p:sp>
        <p:nvSpPr>
          <p:cNvPr id="11" name="Text Placeholder 2"/>
          <p:cNvSpPr>
            <a:spLocks noGrp="1"/>
          </p:cNvSpPr>
          <p:nvPr>
            <p:ph type="body" sz="quarter" idx="10" hasCustomPrompt="1"/>
          </p:nvPr>
        </p:nvSpPr>
        <p:spPr>
          <a:xfrm>
            <a:off x="304800" y="5029200"/>
            <a:ext cx="4114800" cy="533400"/>
          </a:xfrm>
        </p:spPr>
        <p:txBody>
          <a:bodyPr>
            <a:normAutofit/>
          </a:bodyPr>
          <a:lstStyle>
            <a:lvl1pPr>
              <a:defRPr sz="3200"/>
            </a:lvl1pPr>
          </a:lstStyle>
          <a:p>
            <a:pPr lvl="0"/>
            <a:r>
              <a:rPr lang="en-US" dirty="0"/>
              <a:t>Thank You</a:t>
            </a:r>
          </a:p>
        </p:txBody>
      </p:sp>
      <p:sp>
        <p:nvSpPr>
          <p:cNvPr id="15" name="Text Placeholder 5"/>
          <p:cNvSpPr>
            <a:spLocks noGrp="1"/>
          </p:cNvSpPr>
          <p:nvPr>
            <p:ph type="body" sz="quarter" idx="11" hasCustomPrompt="1"/>
          </p:nvPr>
        </p:nvSpPr>
        <p:spPr>
          <a:xfrm>
            <a:off x="304800" y="5638800"/>
            <a:ext cx="6477000" cy="990600"/>
          </a:xfrm>
        </p:spPr>
        <p:txBody>
          <a:bodyPr>
            <a:normAutofit/>
          </a:bodyPr>
          <a:lstStyle>
            <a:lvl1pPr>
              <a:defRPr sz="1800"/>
            </a:lvl1pPr>
          </a:lstStyle>
          <a:p>
            <a:pPr lvl="0"/>
            <a:r>
              <a:rPr lang="en-US" dirty="0"/>
              <a:t>Name, title</a:t>
            </a:r>
          </a:p>
          <a:p>
            <a:pPr lvl="0"/>
            <a:r>
              <a:rPr lang="en-US" dirty="0"/>
              <a:t>Email address</a:t>
            </a:r>
          </a:p>
          <a:p>
            <a:pPr lvl="0"/>
            <a:r>
              <a:rPr lang="en-US" dirty="0"/>
              <a:t>Phone #</a:t>
            </a:r>
          </a:p>
        </p:txBody>
      </p:sp>
    </p:spTree>
    <p:extLst>
      <p:ext uri="{BB962C8B-B14F-4D97-AF65-F5344CB8AC3E}">
        <p14:creationId xmlns:p14="http://schemas.microsoft.com/office/powerpoint/2010/main" val="2204486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280"/>
          <a:stretch/>
        </p:blipFill>
        <p:spPr>
          <a:xfrm>
            <a:off x="-25695" y="0"/>
            <a:ext cx="9169695" cy="6858000"/>
          </a:xfrm>
          <a:prstGeom prst="rect">
            <a:avLst/>
          </a:prstGeom>
        </p:spPr>
      </p:pic>
      <p:sp>
        <p:nvSpPr>
          <p:cNvPr id="11" name="Rounded Rectangle 10"/>
          <p:cNvSpPr/>
          <p:nvPr userDrawn="1"/>
        </p:nvSpPr>
        <p:spPr>
          <a:xfrm>
            <a:off x="-361950" y="4876800"/>
            <a:ext cx="8839200" cy="2095500"/>
          </a:xfrm>
          <a:prstGeom prst="roundRect">
            <a:avLst>
              <a:gd name="adj" fmla="val 5015"/>
            </a:avLst>
          </a:prstGeom>
          <a:solidFill>
            <a:srgbClr val="BAAF31"/>
          </a:solidFill>
          <a:ln w="38100">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 Placeholder 2"/>
          <p:cNvSpPr>
            <a:spLocks noGrp="1"/>
          </p:cNvSpPr>
          <p:nvPr>
            <p:ph type="body" sz="quarter" idx="10" hasCustomPrompt="1"/>
          </p:nvPr>
        </p:nvSpPr>
        <p:spPr>
          <a:xfrm>
            <a:off x="304800" y="5029200"/>
            <a:ext cx="4114800" cy="533400"/>
          </a:xfrm>
        </p:spPr>
        <p:txBody>
          <a:bodyPr>
            <a:normAutofit/>
          </a:bodyPr>
          <a:lstStyle>
            <a:lvl1pPr>
              <a:defRPr sz="3200"/>
            </a:lvl1pPr>
          </a:lstStyle>
          <a:p>
            <a:pPr lvl="0"/>
            <a:r>
              <a:rPr lang="en-US" dirty="0"/>
              <a:t>Thank You</a:t>
            </a:r>
          </a:p>
        </p:txBody>
      </p:sp>
      <p:sp>
        <p:nvSpPr>
          <p:cNvPr id="15" name="Text Placeholder 5"/>
          <p:cNvSpPr>
            <a:spLocks noGrp="1"/>
          </p:cNvSpPr>
          <p:nvPr>
            <p:ph type="body" sz="quarter" idx="11" hasCustomPrompt="1"/>
          </p:nvPr>
        </p:nvSpPr>
        <p:spPr>
          <a:xfrm>
            <a:off x="304800" y="5638800"/>
            <a:ext cx="6477000" cy="990600"/>
          </a:xfrm>
        </p:spPr>
        <p:txBody>
          <a:bodyPr>
            <a:normAutofit/>
          </a:bodyPr>
          <a:lstStyle>
            <a:lvl1pPr>
              <a:defRPr sz="1800"/>
            </a:lvl1pPr>
          </a:lstStyle>
          <a:p>
            <a:pPr lvl="0"/>
            <a:r>
              <a:rPr lang="en-US" dirty="0"/>
              <a:t>Name, title</a:t>
            </a:r>
          </a:p>
          <a:p>
            <a:pPr lvl="0"/>
            <a:r>
              <a:rPr lang="en-US" dirty="0"/>
              <a:t>Email address</a:t>
            </a:r>
          </a:p>
          <a:p>
            <a:pPr lvl="0"/>
            <a:r>
              <a:rPr lang="en-US" dirty="0"/>
              <a:t>Phone #</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600" y="6096000"/>
            <a:ext cx="1371600" cy="624840"/>
          </a:xfrm>
          <a:prstGeom prst="rect">
            <a:avLst/>
          </a:prstGeom>
        </p:spPr>
      </p:pic>
    </p:spTree>
    <p:extLst>
      <p:ext uri="{BB962C8B-B14F-4D97-AF65-F5344CB8AC3E}">
        <p14:creationId xmlns:p14="http://schemas.microsoft.com/office/powerpoint/2010/main" val="32573948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 name="Rounded Rectangle 10"/>
          <p:cNvSpPr/>
          <p:nvPr userDrawn="1"/>
        </p:nvSpPr>
        <p:spPr>
          <a:xfrm>
            <a:off x="-361950" y="4876800"/>
            <a:ext cx="8839200" cy="2095500"/>
          </a:xfrm>
          <a:prstGeom prst="roundRect">
            <a:avLst>
              <a:gd name="adj" fmla="val 5015"/>
            </a:avLst>
          </a:prstGeom>
          <a:solidFill>
            <a:srgbClr val="BAAF31"/>
          </a:solidFill>
          <a:ln w="38100">
            <a:solidFill>
              <a:srgbClr val="BAA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 Placeholder 2"/>
          <p:cNvSpPr>
            <a:spLocks noGrp="1"/>
          </p:cNvSpPr>
          <p:nvPr>
            <p:ph type="body" sz="quarter" idx="10" hasCustomPrompt="1"/>
          </p:nvPr>
        </p:nvSpPr>
        <p:spPr>
          <a:xfrm>
            <a:off x="304800" y="5029200"/>
            <a:ext cx="4114800" cy="533400"/>
          </a:xfrm>
        </p:spPr>
        <p:txBody>
          <a:bodyPr>
            <a:normAutofit/>
          </a:bodyPr>
          <a:lstStyle>
            <a:lvl1pPr>
              <a:defRPr sz="3200"/>
            </a:lvl1pPr>
          </a:lstStyle>
          <a:p>
            <a:pPr lvl="0"/>
            <a:r>
              <a:rPr lang="en-US" dirty="0"/>
              <a:t>Thank You</a:t>
            </a:r>
          </a:p>
        </p:txBody>
      </p:sp>
      <p:sp>
        <p:nvSpPr>
          <p:cNvPr id="15" name="Text Placeholder 5"/>
          <p:cNvSpPr>
            <a:spLocks noGrp="1"/>
          </p:cNvSpPr>
          <p:nvPr>
            <p:ph type="body" sz="quarter" idx="11" hasCustomPrompt="1"/>
          </p:nvPr>
        </p:nvSpPr>
        <p:spPr>
          <a:xfrm>
            <a:off x="304800" y="5638800"/>
            <a:ext cx="6477000" cy="990600"/>
          </a:xfrm>
        </p:spPr>
        <p:txBody>
          <a:bodyPr>
            <a:normAutofit/>
          </a:bodyPr>
          <a:lstStyle>
            <a:lvl1pPr>
              <a:defRPr sz="1800"/>
            </a:lvl1pPr>
          </a:lstStyle>
          <a:p>
            <a:pPr lvl="0"/>
            <a:r>
              <a:rPr lang="en-US" dirty="0"/>
              <a:t>Name, title</a:t>
            </a:r>
          </a:p>
          <a:p>
            <a:pPr lvl="0"/>
            <a:r>
              <a:rPr lang="en-US" dirty="0"/>
              <a:t>Email address</a:t>
            </a:r>
          </a:p>
          <a:p>
            <a:pPr lvl="0"/>
            <a:r>
              <a:rPr lang="en-US" dirty="0"/>
              <a:t>Phone #</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600" y="6096000"/>
            <a:ext cx="1371600" cy="624840"/>
          </a:xfrm>
          <a:prstGeom prst="rect">
            <a:avLst/>
          </a:prstGeom>
        </p:spPr>
      </p:pic>
    </p:spTree>
    <p:extLst>
      <p:ext uri="{BB962C8B-B14F-4D97-AF65-F5344CB8AC3E}">
        <p14:creationId xmlns:p14="http://schemas.microsoft.com/office/powerpoint/2010/main" val="1720786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4.pn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0644949-BC35-4064-8994-9A84102F0A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8" r:id="rId1"/>
    <p:sldLayoutId id="2147484060" r:id="rId2"/>
    <p:sldLayoutId id="2147484049" r:id="rId3"/>
    <p:sldLayoutId id="2147484059" r:id="rId4"/>
    <p:sldLayoutId id="2147484050" r:id="rId5"/>
    <p:sldLayoutId id="2147484051" r:id="rId6"/>
    <p:sldLayoutId id="2147484052" r:id="rId7"/>
    <p:sldLayoutId id="2147484058" r:id="rId8"/>
    <p:sldLayoutId id="2147484057" r:id="rId9"/>
    <p:sldLayoutId id="2147484182" r:id="rId10"/>
    <p:sldLayoutId id="2147484183" r:id="rId11"/>
    <p:sldLayoutId id="2147484184" r:id="rId12"/>
    <p:sldLayoutId id="2147484185" r:id="rId13"/>
    <p:sldLayoutId id="2147484186" r:id="rId14"/>
    <p:sldLayoutId id="2147484187" r:id="rId15"/>
    <p:sldLayoutId id="2147484195" r:id="rId1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800" kern="1200">
          <a:solidFill>
            <a:schemeClr val="tx2"/>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defRPr sz="2800" kern="1200">
          <a:solidFill>
            <a:schemeClr val="tx2"/>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defRPr sz="2800" kern="1200">
          <a:solidFill>
            <a:schemeClr val="tx2"/>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defRPr sz="2800" kern="1200">
          <a:solidFill>
            <a:schemeClr val="tx2"/>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defRPr sz="28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1333500" y="1371600"/>
            <a:ext cx="6477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196" r:id="rId5"/>
    <p:sldLayoutId id="2147484197" r:id="rId6"/>
    <p:sldLayoutId id="2147484198" r:id="rId7"/>
    <p:sldLayoutId id="2147484199" r:id="rId8"/>
    <p:sldLayoutId id="2147484200" r:id="rId9"/>
    <p:sldLayoutId id="2147484206" r:id="rId10"/>
    <p:sldLayoutId id="21474842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ctr" rtl="0" eaLnBrk="0" fontAlgn="base" hangingPunct="0">
        <a:spcBef>
          <a:spcPct val="20000"/>
        </a:spcBef>
        <a:spcAft>
          <a:spcPct val="0"/>
        </a:spcAft>
        <a:defRPr sz="4800" kern="1200">
          <a:solidFill>
            <a:schemeClr val="bg1"/>
          </a:solidFill>
          <a:latin typeface="Arial" pitchFamily="34" charset="0"/>
          <a:ea typeface="+mn-ea"/>
          <a:cs typeface="Arial" pitchFamily="34" charset="0"/>
        </a:defRPr>
      </a:lvl1pPr>
      <a:lvl2pPr marL="742950" indent="-285750" algn="ctr" rtl="0" eaLnBrk="0" fontAlgn="base" hangingPunct="0">
        <a:spcBef>
          <a:spcPct val="20000"/>
        </a:spcBef>
        <a:spcAft>
          <a:spcPct val="0"/>
        </a:spcAft>
        <a:defRPr sz="4800" kern="1200">
          <a:solidFill>
            <a:schemeClr val="bg1"/>
          </a:solidFill>
          <a:latin typeface="Arial" pitchFamily="34" charset="0"/>
          <a:ea typeface="+mn-ea"/>
          <a:cs typeface="Arial" pitchFamily="34" charset="0"/>
        </a:defRPr>
      </a:lvl2pPr>
      <a:lvl3pPr marL="1143000" indent="-228600" algn="ctr" rtl="0" eaLnBrk="0" fontAlgn="base" hangingPunct="0">
        <a:spcBef>
          <a:spcPct val="20000"/>
        </a:spcBef>
        <a:spcAft>
          <a:spcPct val="0"/>
        </a:spcAft>
        <a:buFont typeface="Arial" charset="0"/>
        <a:buChar char="•"/>
        <a:defRPr sz="4800" kern="1200">
          <a:solidFill>
            <a:schemeClr val="bg1"/>
          </a:solidFill>
          <a:latin typeface="Arial" pitchFamily="34" charset="0"/>
          <a:ea typeface="+mn-ea"/>
          <a:cs typeface="Arial" pitchFamily="34" charset="0"/>
        </a:defRPr>
      </a:lvl3pPr>
      <a:lvl4pPr marL="1600200" indent="-228600" algn="ctr" rtl="0" eaLnBrk="0" fontAlgn="base" hangingPunct="0">
        <a:spcBef>
          <a:spcPct val="20000"/>
        </a:spcBef>
        <a:spcAft>
          <a:spcPct val="0"/>
        </a:spcAft>
        <a:buFont typeface="Arial" charset="0"/>
        <a:buChar char="–"/>
        <a:defRPr sz="4800" kern="1200">
          <a:solidFill>
            <a:schemeClr val="bg1"/>
          </a:solidFill>
          <a:latin typeface="Arial" pitchFamily="34" charset="0"/>
          <a:ea typeface="+mn-ea"/>
          <a:cs typeface="Arial" pitchFamily="34" charset="0"/>
        </a:defRPr>
      </a:lvl4pPr>
      <a:lvl5pPr marL="2057400" indent="-228600" algn="ctr" rtl="0" eaLnBrk="0" fontAlgn="base" hangingPunct="0">
        <a:spcBef>
          <a:spcPct val="20000"/>
        </a:spcBef>
        <a:spcAft>
          <a:spcPct val="0"/>
        </a:spcAft>
        <a:buFont typeface="Arial" charset="0"/>
        <a:buChar char="»"/>
        <a:defRPr sz="4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131378"/>
            <a:ext cx="9144000" cy="726622"/>
          </a:xfrm>
          <a:prstGeom prst="rect">
            <a:avLst/>
          </a:prstGeom>
          <a:solidFill>
            <a:srgbClr val="35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NEEA_logo_REVERSE_WHITE_cmyk.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3086" y="6380966"/>
            <a:ext cx="493714" cy="324634"/>
          </a:xfrm>
          <a:prstGeom prst="rect">
            <a:avLst/>
          </a:prstGeom>
        </p:spPr>
      </p:pic>
      <p:sp>
        <p:nvSpPr>
          <p:cNvPr id="5" name="Footer Placeholder 4"/>
          <p:cNvSpPr>
            <a:spLocks noGrp="1"/>
          </p:cNvSpPr>
          <p:nvPr>
            <p:ph type="ftr" sz="quarter" idx="3"/>
          </p:nvPr>
        </p:nvSpPr>
        <p:spPr>
          <a:xfrm>
            <a:off x="457200" y="6356350"/>
            <a:ext cx="28194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itchFamily="34" charset="0"/>
              </a:defRPr>
            </a:lvl1pPr>
          </a:lstStyle>
          <a:p>
            <a:pPr algn="l" fontAlgn="auto">
              <a:spcBef>
                <a:spcPts val="0"/>
              </a:spcBef>
              <a:spcAft>
                <a:spcPts val="0"/>
              </a:spcAft>
            </a:pPr>
            <a:r>
              <a:rPr lang="en-US" dirty="0">
                <a:solidFill>
                  <a:prstClr val="white"/>
                </a:solidFill>
              </a:rPr>
              <a:t>Presented by </a:t>
            </a:r>
            <a:r>
              <a:rPr lang="en-US" b="1" dirty="0">
                <a:solidFill>
                  <a:srgbClr val="E3A72E"/>
                </a:solidFill>
              </a:rPr>
              <a:t>Smart Water Heat</a:t>
            </a:r>
            <a:r>
              <a:rPr lang="en-US" dirty="0">
                <a:solidFill>
                  <a:srgbClr val="E3A72E"/>
                </a:solidFill>
              </a:rPr>
              <a:t> </a:t>
            </a:r>
          </a:p>
        </p:txBody>
      </p:sp>
      <p:sp>
        <p:nvSpPr>
          <p:cNvPr id="4" name="Date Placeholder 3"/>
          <p:cNvSpPr>
            <a:spLocks noGrp="1"/>
          </p:cNvSpPr>
          <p:nvPr>
            <p:ph type="dt" sz="half" idx="2"/>
          </p:nvPr>
        </p:nvSpPr>
        <p:spPr>
          <a:xfrm>
            <a:off x="3962400" y="6356350"/>
            <a:ext cx="1600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itchFamily="34" charset="0"/>
              </a:defRPr>
            </a:lvl1pPr>
          </a:lstStyle>
          <a:p>
            <a:pPr fontAlgn="auto">
              <a:spcBef>
                <a:spcPts val="0"/>
              </a:spcBef>
              <a:spcAft>
                <a:spcPts val="0"/>
              </a:spcAft>
            </a:pPr>
            <a:r>
              <a:rPr lang="en-US">
                <a:solidFill>
                  <a:srgbClr val="000000">
                    <a:tint val="75000"/>
                  </a:srgbClr>
                </a:solidFill>
              </a:rPr>
              <a:t>March 27, 2012</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553200" y="6356350"/>
            <a:ext cx="1371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itchFamily="34" charset="0"/>
              </a:defRPr>
            </a:lvl1pPr>
          </a:lstStyle>
          <a:p>
            <a:pPr fontAlgn="auto">
              <a:spcBef>
                <a:spcPts val="0"/>
              </a:spcBef>
              <a:spcAft>
                <a:spcPts val="0"/>
              </a:spcAft>
            </a:pPr>
            <a:fld id="{B6912A0C-EF9A-44F6-81BF-927BEB96F9AD}" type="slidenum">
              <a:rPr lang="en-US" smtClean="0">
                <a:solidFill>
                  <a:srgbClr val="000000">
                    <a:tint val="75000"/>
                  </a:srgbClr>
                </a:solidFill>
              </a:rPr>
              <a:pPr fontAlgn="auto">
                <a:spcBef>
                  <a:spcPts val="0"/>
                </a:spcBef>
                <a:spcAft>
                  <a:spcPts val="0"/>
                </a:spcAft>
              </a:pPr>
              <a:t>‹#›</a:t>
            </a:fld>
            <a:endParaRPr lang="en-US" dirty="0">
              <a:solidFill>
                <a:srgbClr val="000000">
                  <a:tint val="75000"/>
                </a:srgbClr>
              </a:solidFill>
            </a:endParaRPr>
          </a:p>
        </p:txBody>
      </p:sp>
      <p:sp>
        <p:nvSpPr>
          <p:cNvPr id="10" name="Title Placeholder 1"/>
          <p:cNvSpPr>
            <a:spLocks noGrp="1"/>
          </p:cNvSpPr>
          <p:nvPr>
            <p:ph type="title"/>
          </p:nvPr>
        </p:nvSpPr>
        <p:spPr>
          <a:xfrm>
            <a:off x="457200" y="274638"/>
            <a:ext cx="8229600" cy="79216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0778596"/>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Lst>
  <p:hf hdr="0" dt="0"/>
  <p:txStyles>
    <p:titleStyle>
      <a:lvl1pPr algn="l" defTabSz="914400" rtl="0" eaLnBrk="1" latinLnBrk="0" hangingPunct="1">
        <a:spcBef>
          <a:spcPct val="0"/>
        </a:spcBef>
        <a:buNone/>
        <a:defRPr sz="3200" kern="1200">
          <a:solidFill>
            <a:schemeClr val="bg1"/>
          </a:solidFill>
          <a:latin typeface="Century Gothic" pitchFamily="34" charset="0"/>
          <a:ea typeface="+mj-ea"/>
          <a:cs typeface="+mj-cs"/>
        </a:defRPr>
      </a:lvl1pPr>
    </p:titleStyle>
    <p:bodyStyle>
      <a:lvl1pPr marL="342900" indent="-342900" algn="l" defTabSz="914400" rtl="0" eaLnBrk="1" latinLnBrk="0" hangingPunct="1">
        <a:spcBef>
          <a:spcPts val="600"/>
        </a:spcBef>
        <a:buClr>
          <a:srgbClr val="E3A72E"/>
        </a:buClr>
        <a:buFont typeface="Wingdings" pitchFamily="2" charset="2"/>
        <a:buChar char="§"/>
        <a:defRPr sz="2800" kern="1200">
          <a:solidFill>
            <a:schemeClr val="tx1"/>
          </a:solidFill>
          <a:latin typeface="Century Gothic" pitchFamily="34" charset="0"/>
          <a:ea typeface="+mn-ea"/>
          <a:cs typeface="+mn-cs"/>
        </a:defRPr>
      </a:lvl1pPr>
      <a:lvl2pPr marL="742950" indent="-285750" algn="l" defTabSz="914400" rtl="0" eaLnBrk="1" latinLnBrk="0" hangingPunct="1">
        <a:spcBef>
          <a:spcPts val="600"/>
        </a:spcBef>
        <a:buClr>
          <a:srgbClr val="E3A72E"/>
        </a:buClr>
        <a:buFont typeface="Arial" pitchFamily="34" charset="0"/>
        <a:buChar char="•"/>
        <a:defRPr sz="2400" kern="1200">
          <a:solidFill>
            <a:schemeClr val="tx1"/>
          </a:solidFill>
          <a:latin typeface="Century Gothic" pitchFamily="34" charset="0"/>
          <a:ea typeface="+mn-ea"/>
          <a:cs typeface="+mn-cs"/>
        </a:defRPr>
      </a:lvl2pPr>
      <a:lvl3pPr marL="1143000" indent="-228600" algn="l" defTabSz="914400" rtl="0" eaLnBrk="1" latinLnBrk="0" hangingPunct="1">
        <a:spcBef>
          <a:spcPts val="600"/>
        </a:spcBef>
        <a:buClr>
          <a:srgbClr val="E3A72E"/>
        </a:buClr>
        <a:buFont typeface="Wingdings" pitchFamily="2" charset="2"/>
        <a:buChar char="§"/>
        <a:defRPr sz="2000" kern="1200">
          <a:solidFill>
            <a:schemeClr val="tx1"/>
          </a:solidFill>
          <a:latin typeface="Century Gothic" pitchFamily="34" charset="0"/>
          <a:ea typeface="+mn-ea"/>
          <a:cs typeface="+mn-cs"/>
        </a:defRPr>
      </a:lvl3pPr>
      <a:lvl4pPr marL="1600200" indent="-228600" algn="l" defTabSz="914400" rtl="0" eaLnBrk="1" latinLnBrk="0" hangingPunct="1">
        <a:spcBef>
          <a:spcPts val="600"/>
        </a:spcBef>
        <a:buClr>
          <a:srgbClr val="E3A72E"/>
        </a:buClr>
        <a:buFont typeface="Arial" pitchFamily="34" charset="0"/>
        <a:buChar char="•"/>
        <a:defRPr sz="1800" kern="1200">
          <a:solidFill>
            <a:schemeClr val="tx1"/>
          </a:solidFill>
          <a:latin typeface="Century Gothic" pitchFamily="34" charset="0"/>
          <a:ea typeface="+mn-ea"/>
          <a:cs typeface="+mn-cs"/>
        </a:defRPr>
      </a:lvl4pPr>
      <a:lvl5pPr marL="2057400" indent="-228600" algn="l" defTabSz="914400" rtl="0" eaLnBrk="1" latinLnBrk="0" hangingPunct="1">
        <a:spcBef>
          <a:spcPts val="600"/>
        </a:spcBef>
        <a:buClr>
          <a:srgbClr val="E3A72E"/>
        </a:buClr>
        <a:buFont typeface="Wingdings" pitchFamily="2" charset="2"/>
        <a:buChar char="§"/>
        <a:defRPr sz="18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609600"/>
          </a:xfrm>
          <a:prstGeom prst="rect">
            <a:avLst/>
          </a:prstGeom>
        </p:spPr>
        <p:txBody>
          <a:bodyPr vert="horz" lIns="91440" tIns="45720" rIns="91440" bIns="45720" rtlCol="0" anchor="ctr">
            <a:noAutofit/>
          </a:bodyPr>
          <a:lstStyle/>
          <a:p>
            <a:r>
              <a:rPr lang="en-US" dirty="0"/>
              <a:t>Residential cover slides</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4235102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 id="2147484169" r:id="rId18"/>
    <p:sldLayoutId id="2147484209" r:id="rId19"/>
    <p:sldLayoutId id="2147484210" r:id="rId20"/>
    <p:sldLayoutId id="2147484211" r:id="rId21"/>
    <p:sldLayoutId id="2147484212" r:id="rId22"/>
    <p:sldLayoutId id="2147484219" r:id="rId23"/>
    <p:sldLayoutId id="2147484221" r:id="rId24"/>
    <p:sldLayoutId id="2147484222" r:id="rId25"/>
  </p:sldLayoutIdLst>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800" kern="1200">
          <a:solidFill>
            <a:schemeClr val="bg1"/>
          </a:solidFill>
          <a:latin typeface="+mn-lt"/>
          <a:ea typeface="+mn-ea"/>
          <a:cs typeface="+mn-cs"/>
        </a:defRPr>
      </a:lvl1pPr>
      <a:lvl2pPr marL="0" indent="0" algn="l" defTabSz="914400" rtl="0" eaLnBrk="1" latinLnBrk="0" hangingPunct="1">
        <a:spcBef>
          <a:spcPct val="20000"/>
        </a:spcBef>
        <a:buFont typeface="Arial" pitchFamily="34" charset="0"/>
        <a:buNone/>
        <a:defRPr sz="2400" kern="1200">
          <a:solidFill>
            <a:schemeClr val="bg1"/>
          </a:solidFill>
          <a:latin typeface="+mn-lt"/>
          <a:ea typeface="+mn-ea"/>
          <a:cs typeface="+mn-cs"/>
        </a:defRPr>
      </a:lvl2pPr>
      <a:lvl3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800"/>
            <a:ext cx="8229600" cy="685800"/>
          </a:xfrm>
          <a:prstGeom prst="rect">
            <a:avLst/>
          </a:prstGeom>
        </p:spPr>
        <p:txBody>
          <a:bodyPr vert="horz" lIns="91440" tIns="45720" rIns="91440" bIns="45720" rtlCol="0" anchor="ctr">
            <a:normAutofit/>
          </a:bodyPr>
          <a:lstStyle/>
          <a:p>
            <a:r>
              <a:rPr lang="en-US" dirty="0"/>
              <a:t>Residential Content slides</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1103049771"/>
      </p:ext>
    </p:extLst>
  </p:cSld>
  <p:clrMap bg1="lt1" tx1="dk1" bg2="lt2" tx2="dk2" accent1="accent1" accent2="accent2" accent3="accent3" accent4="accent4" accent5="accent5" accent6="accent6" hlink="hlink" folHlink="folHlink"/>
  <p:sldLayoutIdLst>
    <p:sldLayoutId id="2147484121" r:id="rId1"/>
    <p:sldLayoutId id="2147484123" r:id="rId2"/>
    <p:sldLayoutId id="2147484124" r:id="rId3"/>
    <p:sldLayoutId id="2147484125" r:id="rId4"/>
    <p:sldLayoutId id="2147484126" r:id="rId5"/>
    <p:sldLayoutId id="2147484127" r:id="rId6"/>
    <p:sldLayoutId id="2147484128"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4" r:id="rId21"/>
    <p:sldLayoutId id="2147484145" r:id="rId22"/>
    <p:sldLayoutId id="2147484147" r:id="rId23"/>
    <p:sldLayoutId id="2147484148" r:id="rId24"/>
    <p:sldLayoutId id="2147484149" r:id="rId25"/>
    <p:sldLayoutId id="2147484150" r:id="rId26"/>
    <p:sldLayoutId id="2147484170" r:id="rId27"/>
    <p:sldLayoutId id="2147484172" r:id="rId28"/>
    <p:sldLayoutId id="2147484173" r:id="rId29"/>
    <p:sldLayoutId id="2147484174" r:id="rId30"/>
  </p:sldLayoutIdLst>
  <p:txStyles>
    <p:titleStyle>
      <a:lvl1pPr algn="l" defTabSz="914400" rtl="0" eaLnBrk="1" latinLnBrk="0" hangingPunct="1">
        <a:spcBef>
          <a:spcPct val="0"/>
        </a:spcBef>
        <a:buNone/>
        <a:defRPr sz="3600"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Arial" pitchFamily="34" charset="0"/>
          <a:ea typeface="+mn-ea"/>
          <a:cs typeface="Arial" pitchFamily="34" charset="0"/>
        </a:defRPr>
      </a:lvl1pPr>
      <a:lvl2pPr marL="455613"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862013" indent="52388"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609600"/>
          </a:xfrm>
          <a:prstGeom prst="rect">
            <a:avLst/>
          </a:prstGeom>
        </p:spPr>
        <p:txBody>
          <a:bodyPr vert="horz" lIns="91440" tIns="45720" rIns="91440" bIns="45720" rtlCol="0" anchor="ctr">
            <a:noAutofit/>
          </a:bodyPr>
          <a:lstStyle/>
          <a:p>
            <a:r>
              <a:rPr lang="en-US" dirty="0"/>
              <a:t>Residential closing slides</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2378812412"/>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2" r:id="rId10"/>
    <p:sldLayoutId id="2147484163" r:id="rId11"/>
    <p:sldLayoutId id="2147484164" r:id="rId12"/>
    <p:sldLayoutId id="2147484165" r:id="rId13"/>
    <p:sldLayoutId id="2147484166" r:id="rId14"/>
  </p:sldLayoutIdLst>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800" kern="1200">
          <a:solidFill>
            <a:schemeClr val="bg1"/>
          </a:solidFill>
          <a:latin typeface="+mn-lt"/>
          <a:ea typeface="+mn-ea"/>
          <a:cs typeface="+mn-cs"/>
        </a:defRPr>
      </a:lvl1pPr>
      <a:lvl2pPr marL="0" indent="0" algn="l" defTabSz="914400" rtl="0" eaLnBrk="1" latinLnBrk="0" hangingPunct="1">
        <a:spcBef>
          <a:spcPct val="20000"/>
        </a:spcBef>
        <a:buFont typeface="Arial" pitchFamily="34" charset="0"/>
        <a:buNone/>
        <a:defRPr sz="2400" kern="1200">
          <a:solidFill>
            <a:schemeClr val="bg1"/>
          </a:solidFill>
          <a:latin typeface="+mn-lt"/>
          <a:ea typeface="+mn-ea"/>
          <a:cs typeface="+mn-cs"/>
        </a:defRPr>
      </a:lvl2pPr>
      <a:lvl3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5.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51.jp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8599" y="4191000"/>
            <a:ext cx="4374573" cy="1676400"/>
          </a:xfrm>
        </p:spPr>
        <p:txBody>
          <a:bodyPr>
            <a:normAutofit/>
          </a:bodyPr>
          <a:lstStyle/>
          <a:p>
            <a:pPr fontAlgn="auto">
              <a:spcAft>
                <a:spcPts val="0"/>
              </a:spcAft>
            </a:pPr>
            <a:r>
              <a:rPr lang="en-US" sz="2400" dirty="0"/>
              <a:t>Solar Program Updates</a:t>
            </a:r>
          </a:p>
          <a:p>
            <a:pPr lvl="0"/>
            <a:r>
              <a:rPr lang="en-US" sz="2000" dirty="0">
                <a:solidFill>
                  <a:prstClr val="white"/>
                </a:solidFill>
              </a:rPr>
              <a:t>Trade Ally Forums</a:t>
            </a:r>
          </a:p>
          <a:p>
            <a:pPr lvl="0"/>
            <a:r>
              <a:rPr lang="en-US" sz="2000" dirty="0" smtClean="0">
                <a:solidFill>
                  <a:prstClr val="white"/>
                </a:solidFill>
              </a:rPr>
              <a:t>November 2017</a:t>
            </a:r>
            <a:endParaRPr lang="en-US" sz="2000" dirty="0">
              <a:solidFill>
                <a:prstClr val="white"/>
              </a:solidFill>
            </a:endParaRPr>
          </a:p>
        </p:txBody>
      </p:sp>
    </p:spTree>
    <p:extLst>
      <p:ext uri="{BB962C8B-B14F-4D97-AF65-F5344CB8AC3E}">
        <p14:creationId xmlns:p14="http://schemas.microsoft.com/office/powerpoint/2010/main" val="1156004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685800"/>
          </a:xfrm>
        </p:spPr>
        <p:txBody>
          <a:bodyPr>
            <a:noAutofit/>
          </a:bodyPr>
          <a:lstStyle/>
          <a:p>
            <a:pPr algn="ctr"/>
            <a:r>
              <a:rPr lang="en-US" sz="4400" dirty="0" smtClean="0"/>
              <a:t>Technical Training</a:t>
            </a:r>
            <a:endParaRPr lang="en-US" sz="4400" dirty="0"/>
          </a:p>
        </p:txBody>
      </p:sp>
    </p:spTree>
    <p:extLst>
      <p:ext uri="{BB962C8B-B14F-4D97-AF65-F5344CB8AC3E}">
        <p14:creationId xmlns:p14="http://schemas.microsoft.com/office/powerpoint/2010/main" val="3459098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536" y="3703213"/>
            <a:ext cx="8582025" cy="2211862"/>
          </a:xfrm>
          <a:prstGeom prst="rect">
            <a:avLst/>
          </a:prstGeom>
        </p:spPr>
      </p:pic>
      <p:sp>
        <p:nvSpPr>
          <p:cNvPr id="7" name="Title 1"/>
          <p:cNvSpPr txBox="1">
            <a:spLocks/>
          </p:cNvSpPr>
          <p:nvPr/>
        </p:nvSpPr>
        <p:spPr>
          <a:xfrm>
            <a:off x="609600" y="427038"/>
            <a:ext cx="8229600"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pPr>
            <a:r>
              <a:rPr lang="en-US" dirty="0" smtClean="0">
                <a:solidFill>
                  <a:schemeClr val="tx2"/>
                </a:solidFill>
              </a:rPr>
              <a:t>Oregon Solar Energy Conference</a:t>
            </a:r>
            <a:endParaRPr lang="en-US" dirty="0">
              <a:solidFill>
                <a:schemeClr val="tx2"/>
              </a:solidFill>
            </a:endParaRPr>
          </a:p>
        </p:txBody>
      </p:sp>
      <p:sp>
        <p:nvSpPr>
          <p:cNvPr id="8" name="Rectangle 7"/>
          <p:cNvSpPr/>
          <p:nvPr/>
        </p:nvSpPr>
        <p:spPr>
          <a:xfrm>
            <a:off x="2064422" y="6324600"/>
            <a:ext cx="6798590" cy="523220"/>
          </a:xfrm>
          <a:prstGeom prst="rect">
            <a:avLst/>
          </a:prstGeom>
        </p:spPr>
        <p:txBody>
          <a:bodyPr wrap="square">
            <a:spAutoFit/>
          </a:bodyPr>
          <a:lstStyle/>
          <a:p>
            <a:pPr algn="r"/>
            <a:r>
              <a:rPr lang="en-US" sz="2800" dirty="0" smtClean="0">
                <a:solidFill>
                  <a:schemeClr val="tx2"/>
                </a:solidFill>
              </a:rPr>
              <a:t>oregonsolarenergyconference.com</a:t>
            </a:r>
            <a:endParaRPr lang="en-US" sz="2800" dirty="0">
              <a:solidFill>
                <a:schemeClr val="tx2"/>
              </a:solidFill>
            </a:endParaRPr>
          </a:p>
        </p:txBody>
      </p:sp>
      <p:sp>
        <p:nvSpPr>
          <p:cNvPr id="10" name="Text Placeholder 2"/>
          <p:cNvSpPr txBox="1">
            <a:spLocks/>
          </p:cNvSpPr>
          <p:nvPr/>
        </p:nvSpPr>
        <p:spPr>
          <a:xfrm>
            <a:off x="457199" y="1219200"/>
            <a:ext cx="8368701" cy="4953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800" kern="1200">
                <a:solidFill>
                  <a:schemeClr val="bg1"/>
                </a:solidFill>
                <a:latin typeface="+mn-lt"/>
                <a:ea typeface="+mn-ea"/>
                <a:cs typeface="+mn-cs"/>
              </a:defRPr>
            </a:lvl1pPr>
            <a:lvl2pPr marL="0" indent="0" algn="l" defTabSz="914400" rtl="0" eaLnBrk="1" latinLnBrk="0" hangingPunct="1">
              <a:spcBef>
                <a:spcPct val="20000"/>
              </a:spcBef>
              <a:buFont typeface="Arial" pitchFamily="34" charset="0"/>
              <a:buNone/>
              <a:defRPr sz="2400" kern="1200">
                <a:solidFill>
                  <a:schemeClr val="bg1"/>
                </a:solidFill>
                <a:latin typeface="+mn-lt"/>
                <a:ea typeface="+mn-ea"/>
                <a:cs typeface="+mn-cs"/>
              </a:defRPr>
            </a:lvl2pPr>
            <a:lvl3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fontAlgn="auto">
              <a:spcAft>
                <a:spcPts val="0"/>
              </a:spcAft>
              <a:buFont typeface="Arial" pitchFamily="34" charset="0"/>
              <a:buChar char="•"/>
            </a:pPr>
            <a:r>
              <a:rPr lang="en-US" dirty="0" smtClean="0">
                <a:solidFill>
                  <a:schemeClr val="tx1"/>
                </a:solidFill>
              </a:rPr>
              <a:t>450 Attendees</a:t>
            </a:r>
          </a:p>
          <a:p>
            <a:pPr marL="457200" indent="-457200" fontAlgn="auto">
              <a:spcAft>
                <a:spcPts val="0"/>
              </a:spcAft>
              <a:buFont typeface="Arial" pitchFamily="34" charset="0"/>
              <a:buChar char="•"/>
            </a:pPr>
            <a:r>
              <a:rPr lang="en-US" dirty="0" smtClean="0">
                <a:solidFill>
                  <a:schemeClr val="tx1"/>
                </a:solidFill>
              </a:rPr>
              <a:t>143 Companies</a:t>
            </a:r>
          </a:p>
          <a:p>
            <a:pPr marL="457200" indent="-457200" fontAlgn="auto">
              <a:spcAft>
                <a:spcPts val="0"/>
              </a:spcAft>
              <a:buFont typeface="Arial" pitchFamily="34" charset="0"/>
              <a:buChar char="•"/>
            </a:pPr>
            <a:r>
              <a:rPr lang="en-US" dirty="0" smtClean="0">
                <a:solidFill>
                  <a:schemeClr val="tx1"/>
                </a:solidFill>
              </a:rPr>
              <a:t>Expanded Solar Contractor Day</a:t>
            </a:r>
          </a:p>
          <a:p>
            <a:pPr marL="457200" indent="-457200" fontAlgn="auto">
              <a:spcAft>
                <a:spcPts val="0"/>
              </a:spcAft>
              <a:buFont typeface="Arial" pitchFamily="34" charset="0"/>
              <a:buChar char="•"/>
            </a:pPr>
            <a:r>
              <a:rPr lang="en-US" dirty="0" smtClean="0">
                <a:solidFill>
                  <a:schemeClr val="tx1"/>
                </a:solidFill>
              </a:rPr>
              <a:t>Save the Date: May 1–3, 2018</a:t>
            </a:r>
          </a:p>
          <a:p>
            <a:pPr marL="457200" indent="-457200" fontAlgn="auto">
              <a:spcAft>
                <a:spcPts val="0"/>
              </a:spcAft>
              <a:buFont typeface="Arial" pitchFamily="34" charset="0"/>
              <a:buChar char="•"/>
            </a:pPr>
            <a:endParaRPr lang="en-US" dirty="0">
              <a:solidFill>
                <a:schemeClr val="tx1"/>
              </a:solidFill>
            </a:endParaRPr>
          </a:p>
        </p:txBody>
      </p:sp>
    </p:spTree>
    <p:extLst>
      <p:ext uri="{BB962C8B-B14F-4D97-AF65-F5344CB8AC3E}">
        <p14:creationId xmlns:p14="http://schemas.microsoft.com/office/powerpoint/2010/main" val="2172036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6616" y="1219200"/>
            <a:ext cx="8430768" cy="6289081"/>
          </a:xfrm>
          <a:prstGeom prst="rect">
            <a:avLst/>
          </a:prstGeom>
          <a:ln>
            <a:solidFill>
              <a:schemeClr val="tx1">
                <a:lumMod val="50000"/>
                <a:lumOff val="50000"/>
              </a:schemeClr>
            </a:solidFill>
          </a:ln>
          <a:effectLst>
            <a:outerShdw blurRad="50800" dist="38100" dir="5400000" algn="t" rotWithShape="0">
              <a:prstClr val="black">
                <a:alpha val="40000"/>
              </a:prstClr>
            </a:outerShdw>
          </a:effectLst>
        </p:spPr>
      </p:pic>
      <p:sp>
        <p:nvSpPr>
          <p:cNvPr id="2" name="Title 1"/>
          <p:cNvSpPr>
            <a:spLocks noGrp="1"/>
          </p:cNvSpPr>
          <p:nvPr>
            <p:ph type="title"/>
          </p:nvPr>
        </p:nvSpPr>
        <p:spPr/>
        <p:txBody>
          <a:bodyPr anchor="t"/>
          <a:lstStyle/>
          <a:p>
            <a:r>
              <a:rPr lang="en-US" dirty="0">
                <a:solidFill>
                  <a:schemeClr val="tx2"/>
                </a:solidFill>
              </a:rPr>
              <a:t>OSEIA Statewide Technical Training</a:t>
            </a:r>
          </a:p>
        </p:txBody>
      </p:sp>
      <p:pic>
        <p:nvPicPr>
          <p:cNvPr id="2050" name="Picture 2" descr="Stacks Image p32364_n324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963" y="1371600"/>
            <a:ext cx="1985370" cy="547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35848" t="2588" r="34335" b="79322"/>
          <a:stretch/>
        </p:blipFill>
        <p:spPr>
          <a:xfrm>
            <a:off x="2895600" y="1295400"/>
            <a:ext cx="3505200" cy="1295400"/>
          </a:xfrm>
          <a:prstGeom prst="rect">
            <a:avLst/>
          </a:prstGeom>
          <a:ln>
            <a:noFill/>
          </a:ln>
        </p:spPr>
      </p:pic>
      <p:sp>
        <p:nvSpPr>
          <p:cNvPr id="9" name="Text Placeholder 8"/>
          <p:cNvSpPr>
            <a:spLocks noGrp="1"/>
          </p:cNvSpPr>
          <p:nvPr>
            <p:ph type="body" sz="quarter" idx="10"/>
          </p:nvPr>
        </p:nvSpPr>
        <p:spPr/>
        <p:txBody>
          <a:bodyPr/>
          <a:lstStyle/>
          <a:p>
            <a:endParaRPr lang="en-US" dirty="0"/>
          </a:p>
        </p:txBody>
      </p:sp>
      <p:pic>
        <p:nvPicPr>
          <p:cNvPr id="3" name="Picture 2"/>
          <p:cNvPicPr>
            <a:picLocks noChangeAspect="1"/>
          </p:cNvPicPr>
          <p:nvPr/>
        </p:nvPicPr>
        <p:blipFill>
          <a:blip r:embed="rId6"/>
          <a:stretch>
            <a:fillRect/>
          </a:stretch>
        </p:blipFill>
        <p:spPr>
          <a:xfrm>
            <a:off x="457200" y="3149107"/>
            <a:ext cx="2209800" cy="504250"/>
          </a:xfrm>
          <a:prstGeom prst="rect">
            <a:avLst/>
          </a:prstGeom>
        </p:spPr>
      </p:pic>
      <p:pic>
        <p:nvPicPr>
          <p:cNvPr id="4" name="Picture 3"/>
          <p:cNvPicPr>
            <a:picLocks noChangeAspect="1"/>
          </p:cNvPicPr>
          <p:nvPr/>
        </p:nvPicPr>
        <p:blipFill rotWithShape="1">
          <a:blip r:embed="rId7"/>
          <a:srcRect l="1846" r="3065" b="25754"/>
          <a:stretch/>
        </p:blipFill>
        <p:spPr>
          <a:xfrm>
            <a:off x="685800" y="3729557"/>
            <a:ext cx="7848600" cy="3661843"/>
          </a:xfrm>
          <a:prstGeom prst="rect">
            <a:avLst/>
          </a:prstGeom>
        </p:spPr>
      </p:pic>
    </p:spTree>
    <p:extLst>
      <p:ext uri="{BB962C8B-B14F-4D97-AF65-F5344CB8AC3E}">
        <p14:creationId xmlns:p14="http://schemas.microsoft.com/office/powerpoint/2010/main" val="2316674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71800"/>
            <a:ext cx="8229600" cy="685800"/>
          </a:xfrm>
        </p:spPr>
        <p:txBody>
          <a:bodyPr>
            <a:noAutofit/>
          </a:bodyPr>
          <a:lstStyle/>
          <a:p>
            <a:pPr algn="ctr"/>
            <a:r>
              <a:rPr lang="en-US" sz="4400" dirty="0" smtClean="0"/>
              <a:t>Program Updates and</a:t>
            </a:r>
            <a:br>
              <a:rPr lang="en-US" sz="4400" dirty="0" smtClean="0"/>
            </a:br>
            <a:r>
              <a:rPr lang="en-US" sz="4400" dirty="0" smtClean="0"/>
              <a:t>Process Enhancements</a:t>
            </a:r>
            <a:endParaRPr lang="en-US" sz="4400" dirty="0"/>
          </a:p>
        </p:txBody>
      </p:sp>
    </p:spTree>
    <p:extLst>
      <p:ext uri="{BB962C8B-B14F-4D97-AF65-F5344CB8AC3E}">
        <p14:creationId xmlns:p14="http://schemas.microsoft.com/office/powerpoint/2010/main" val="3260079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994"/>
            <a:ext cx="8229600" cy="685800"/>
          </a:xfrm>
        </p:spPr>
        <p:txBody>
          <a:bodyPr/>
          <a:lstStyle/>
          <a:p>
            <a:pPr algn="r"/>
            <a:r>
              <a:rPr lang="en-US" dirty="0">
                <a:solidFill>
                  <a:schemeClr val="tx2"/>
                </a:solidFill>
              </a:rPr>
              <a:t>Solar Trade Ally Rating System</a:t>
            </a:r>
          </a:p>
        </p:txBody>
      </p:sp>
      <p:sp>
        <p:nvSpPr>
          <p:cNvPr id="6" name="Text Placeholder 5"/>
          <p:cNvSpPr>
            <a:spLocks noGrp="1"/>
          </p:cNvSpPr>
          <p:nvPr>
            <p:ph type="body" sz="quarter" idx="10"/>
          </p:nvPr>
        </p:nvSpPr>
        <p:spPr/>
        <p:txBody>
          <a:bodyPr>
            <a:normAutofit/>
          </a:bodyPr>
          <a:lstStyle/>
          <a:p>
            <a:r>
              <a:rPr lang="en-US" sz="2800" dirty="0"/>
              <a:t>Customer View</a:t>
            </a:r>
          </a:p>
          <a:p>
            <a:pPr marL="285750" indent="-285750">
              <a:buFont typeface="Arial" panose="020B0604020202020204" pitchFamily="34" charset="0"/>
              <a:buChar char="•"/>
            </a:pPr>
            <a:r>
              <a:rPr lang="en-US" sz="2800" dirty="0"/>
              <a:t>Review previous 12-months of activity</a:t>
            </a:r>
          </a:p>
          <a:p>
            <a:pPr marL="285750" indent="-285750">
              <a:buFont typeface="Arial" panose="020B0604020202020204" pitchFamily="34" charset="0"/>
              <a:buChar char="•"/>
            </a:pPr>
            <a:r>
              <a:rPr lang="en-US" sz="2800" dirty="0"/>
              <a:t>Score updated quarterly</a:t>
            </a:r>
          </a:p>
          <a:p>
            <a:pPr marL="285750" indent="-285750">
              <a:buFont typeface="Arial" panose="020B0604020202020204" pitchFamily="34" charset="0"/>
              <a:buChar char="•"/>
            </a:pPr>
            <a:r>
              <a:rPr lang="en-US" sz="2800" dirty="0"/>
              <a:t>Detailed rating report generated</a:t>
            </a:r>
          </a:p>
          <a:p>
            <a:endParaRPr lang="en-US" sz="2800" dirty="0"/>
          </a:p>
          <a:p>
            <a:endParaRPr lang="en-US" sz="2800" dirty="0"/>
          </a:p>
        </p:txBody>
      </p:sp>
      <p:sp>
        <p:nvSpPr>
          <p:cNvPr id="21" name="5-Point Star 20"/>
          <p:cNvSpPr/>
          <p:nvPr/>
        </p:nvSpPr>
        <p:spPr>
          <a:xfrm>
            <a:off x="381000" y="381000"/>
            <a:ext cx="502920" cy="45720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20"/>
          <p:cNvSpPr/>
          <p:nvPr/>
        </p:nvSpPr>
        <p:spPr>
          <a:xfrm>
            <a:off x="1028700" y="381000"/>
            <a:ext cx="502920" cy="45720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20"/>
          <p:cNvSpPr/>
          <p:nvPr/>
        </p:nvSpPr>
        <p:spPr>
          <a:xfrm>
            <a:off x="1676400" y="381000"/>
            <a:ext cx="502920" cy="45720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200" y="1676400"/>
            <a:ext cx="8229600" cy="954107"/>
          </a:xfrm>
          <a:prstGeom prst="rect">
            <a:avLst/>
          </a:prstGeom>
        </p:spPr>
        <p:txBody>
          <a:bodyPr wrap="square">
            <a:spAutoFit/>
          </a:bodyPr>
          <a:lstStyle/>
          <a:p>
            <a:endParaRPr lang="en-US" sz="2800" dirty="0"/>
          </a:p>
          <a:p>
            <a:endParaRPr lang="en-US" sz="2800" dirty="0"/>
          </a:p>
        </p:txBody>
      </p:sp>
      <p:pic>
        <p:nvPicPr>
          <p:cNvPr id="9" name="Picture 8"/>
          <p:cNvPicPr>
            <a:picLocks noChangeAspect="1"/>
          </p:cNvPicPr>
          <p:nvPr/>
        </p:nvPicPr>
        <p:blipFill>
          <a:blip r:embed="rId3"/>
          <a:stretch>
            <a:fillRect/>
          </a:stretch>
        </p:blipFill>
        <p:spPr>
          <a:xfrm>
            <a:off x="550213" y="5702843"/>
            <a:ext cx="8043575" cy="2783108"/>
          </a:xfrm>
          <a:prstGeom prst="rect">
            <a:avLst/>
          </a:prstGeom>
        </p:spPr>
      </p:pic>
      <p:pic>
        <p:nvPicPr>
          <p:cNvPr id="10" name="Picture 9"/>
          <p:cNvPicPr>
            <a:picLocks noChangeAspect="1"/>
          </p:cNvPicPr>
          <p:nvPr/>
        </p:nvPicPr>
        <p:blipFill rotWithShape="1">
          <a:blip r:embed="rId4"/>
          <a:srcRect t="16521"/>
          <a:stretch/>
        </p:blipFill>
        <p:spPr>
          <a:xfrm>
            <a:off x="5546856" y="6131281"/>
            <a:ext cx="1749573" cy="1040375"/>
          </a:xfrm>
          <a:prstGeom prst="rect">
            <a:avLst/>
          </a:prstGeom>
        </p:spPr>
      </p:pic>
      <p:sp>
        <p:nvSpPr>
          <p:cNvPr id="11" name="Rectangle 10"/>
          <p:cNvSpPr/>
          <p:nvPr/>
        </p:nvSpPr>
        <p:spPr>
          <a:xfrm>
            <a:off x="457200" y="6820738"/>
            <a:ext cx="8221579" cy="1696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92076" y="6229329"/>
            <a:ext cx="2064850" cy="892552"/>
          </a:xfrm>
          <a:prstGeom prst="rect">
            <a:avLst/>
          </a:prstGeom>
          <a:solidFill>
            <a:schemeClr val="bg1"/>
          </a:solidFill>
        </p:spPr>
        <p:txBody>
          <a:bodyPr wrap="square" rtlCol="0">
            <a:spAutoFit/>
          </a:bodyPr>
          <a:lstStyle/>
          <a:p>
            <a:r>
              <a:rPr lang="en-US" sz="1400" b="1" dirty="0">
                <a:solidFill>
                  <a:schemeClr val="accent5"/>
                </a:solidFill>
              </a:rPr>
              <a:t>All-Star Solar </a:t>
            </a:r>
          </a:p>
          <a:p>
            <a:pPr>
              <a:lnSpc>
                <a:spcPct val="150000"/>
              </a:lnSpc>
            </a:pPr>
            <a:endParaRPr lang="en-US" sz="1200" dirty="0"/>
          </a:p>
          <a:p>
            <a:endParaRPr lang="en-US" dirty="0">
              <a:solidFill>
                <a:schemeClr val="accent1"/>
              </a:solidFill>
            </a:endParaRPr>
          </a:p>
        </p:txBody>
      </p:sp>
      <p:sp>
        <p:nvSpPr>
          <p:cNvPr id="16" name="TextBox 15"/>
          <p:cNvSpPr txBox="1"/>
          <p:nvPr/>
        </p:nvSpPr>
        <p:spPr>
          <a:xfrm>
            <a:off x="3452329" y="6157212"/>
            <a:ext cx="1332527" cy="923330"/>
          </a:xfrm>
          <a:prstGeom prst="rect">
            <a:avLst/>
          </a:prstGeom>
          <a:solidFill>
            <a:schemeClr val="bg1"/>
          </a:solidFill>
        </p:spPr>
        <p:txBody>
          <a:bodyPr wrap="square" rtlCol="0">
            <a:spAutoFit/>
          </a:bodyPr>
          <a:lstStyle/>
          <a:p>
            <a:pPr>
              <a:lnSpc>
                <a:spcPct val="150000"/>
              </a:lnSpc>
            </a:pPr>
            <a:r>
              <a:rPr lang="en-US" sz="1200" dirty="0">
                <a:solidFill>
                  <a:schemeClr val="tx1">
                    <a:lumMod val="50000"/>
                    <a:lumOff val="50000"/>
                  </a:schemeClr>
                </a:solidFill>
              </a:rPr>
              <a:t>(503) 555-5505</a:t>
            </a:r>
          </a:p>
          <a:p>
            <a:pPr>
              <a:lnSpc>
                <a:spcPct val="150000"/>
              </a:lnSpc>
            </a:pPr>
            <a:endParaRPr lang="en-US" sz="1200" dirty="0"/>
          </a:p>
          <a:p>
            <a:endParaRPr lang="en-US" dirty="0">
              <a:solidFill>
                <a:schemeClr val="accent1"/>
              </a:solidFill>
            </a:endParaRPr>
          </a:p>
        </p:txBody>
      </p:sp>
      <p:pic>
        <p:nvPicPr>
          <p:cNvPr id="13" name="Picture 12"/>
          <p:cNvPicPr>
            <a:picLocks noChangeAspect="1"/>
          </p:cNvPicPr>
          <p:nvPr/>
        </p:nvPicPr>
        <p:blipFill>
          <a:blip r:embed="rId5"/>
          <a:stretch>
            <a:fillRect/>
          </a:stretch>
        </p:blipFill>
        <p:spPr>
          <a:xfrm>
            <a:off x="609600" y="2833026"/>
            <a:ext cx="7941688" cy="2649717"/>
          </a:xfrm>
          <a:prstGeom prst="rect">
            <a:avLst/>
          </a:prstGeom>
        </p:spPr>
      </p:pic>
      <p:sp>
        <p:nvSpPr>
          <p:cNvPr id="18" name="TextBox 17"/>
          <p:cNvSpPr txBox="1"/>
          <p:nvPr/>
        </p:nvSpPr>
        <p:spPr>
          <a:xfrm>
            <a:off x="552797" y="1083004"/>
            <a:ext cx="8362603" cy="461665"/>
          </a:xfrm>
          <a:prstGeom prst="rect">
            <a:avLst/>
          </a:prstGeom>
          <a:noFill/>
        </p:spPr>
        <p:txBody>
          <a:bodyPr wrap="square" rtlCol="0">
            <a:spAutoFit/>
          </a:bodyPr>
          <a:lstStyle/>
          <a:p>
            <a:r>
              <a:rPr lang="en-US" sz="2400" dirty="0"/>
              <a:t>Customer Service       Program Service       Quality Service</a:t>
            </a:r>
          </a:p>
        </p:txBody>
      </p:sp>
      <p:sp>
        <p:nvSpPr>
          <p:cNvPr id="19" name="5-Point Star 18"/>
          <p:cNvSpPr/>
          <p:nvPr/>
        </p:nvSpPr>
        <p:spPr>
          <a:xfrm>
            <a:off x="381000" y="1243039"/>
            <a:ext cx="187542" cy="170493"/>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3391275" y="1243039"/>
            <a:ext cx="187542" cy="170493"/>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6245817" y="1243039"/>
            <a:ext cx="187542" cy="170493"/>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464127" y="1773387"/>
            <a:ext cx="8163252" cy="1274613"/>
          </a:xfrm>
          <a:prstGeom prst="rect">
            <a:avLst/>
          </a:prstGeom>
        </p:spPr>
      </p:pic>
      <p:sp>
        <p:nvSpPr>
          <p:cNvPr id="17" name="Rectangle 16"/>
          <p:cNvSpPr/>
          <p:nvPr/>
        </p:nvSpPr>
        <p:spPr>
          <a:xfrm>
            <a:off x="474088" y="1771562"/>
            <a:ext cx="8160218" cy="523883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322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sp>
        <p:nvSpPr>
          <p:cNvPr id="10" name="Title 1"/>
          <p:cNvSpPr txBox="1">
            <a:spLocks/>
          </p:cNvSpPr>
          <p:nvPr/>
        </p:nvSpPr>
        <p:spPr>
          <a:xfrm>
            <a:off x="609600" y="427038"/>
            <a:ext cx="8229600"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pPr>
            <a:r>
              <a:rPr lang="en-US" dirty="0" smtClean="0">
                <a:solidFill>
                  <a:schemeClr val="tx2"/>
                </a:solidFill>
              </a:rPr>
              <a:t>Expedited Solar Incentive Payments</a:t>
            </a:r>
            <a:endParaRPr lang="en-US" dirty="0">
              <a:solidFill>
                <a:schemeClr val="tx2"/>
              </a:solidFill>
            </a:endParaRPr>
          </a:p>
        </p:txBody>
      </p:sp>
      <p:pic>
        <p:nvPicPr>
          <p:cNvPr id="11" name="Picture 10"/>
          <p:cNvPicPr>
            <a:picLocks noChangeAspect="1"/>
          </p:cNvPicPr>
          <p:nvPr/>
        </p:nvPicPr>
        <p:blipFill>
          <a:blip r:embed="rId2"/>
          <a:stretch>
            <a:fillRect/>
          </a:stretch>
        </p:blipFill>
        <p:spPr>
          <a:xfrm>
            <a:off x="76200" y="1132137"/>
            <a:ext cx="8978900" cy="996701"/>
          </a:xfrm>
          <a:prstGeom prst="rect">
            <a:avLst/>
          </a:prstGeom>
        </p:spPr>
      </p:pic>
      <p:pic>
        <p:nvPicPr>
          <p:cNvPr id="13" name="Picture 12"/>
          <p:cNvPicPr>
            <a:picLocks noChangeAspect="1"/>
          </p:cNvPicPr>
          <p:nvPr/>
        </p:nvPicPr>
        <p:blipFill rotWithShape="1">
          <a:blip r:embed="rId3"/>
          <a:srcRect l="24973" b="25905"/>
          <a:stretch/>
        </p:blipFill>
        <p:spPr>
          <a:xfrm>
            <a:off x="76200" y="2082801"/>
            <a:ext cx="6638925" cy="5003800"/>
          </a:xfrm>
          <a:prstGeom prst="rect">
            <a:avLst/>
          </a:prstGeom>
        </p:spPr>
      </p:pic>
      <p:pic>
        <p:nvPicPr>
          <p:cNvPr id="14" name="Picture 13"/>
          <p:cNvPicPr>
            <a:picLocks noChangeAspect="1"/>
          </p:cNvPicPr>
          <p:nvPr/>
        </p:nvPicPr>
        <p:blipFill>
          <a:blip r:embed="rId4"/>
          <a:stretch>
            <a:fillRect/>
          </a:stretch>
        </p:blipFill>
        <p:spPr>
          <a:xfrm>
            <a:off x="6715125" y="2101057"/>
            <a:ext cx="2335349" cy="5214143"/>
          </a:xfrm>
          <a:prstGeom prst="rect">
            <a:avLst/>
          </a:prstGeom>
        </p:spPr>
      </p:pic>
      <p:sp>
        <p:nvSpPr>
          <p:cNvPr id="15" name="Rectangle 14"/>
          <p:cNvSpPr/>
          <p:nvPr/>
        </p:nvSpPr>
        <p:spPr>
          <a:xfrm>
            <a:off x="6707188" y="2159000"/>
            <a:ext cx="2347912" cy="487069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8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4013"/>
          <a:stretch/>
        </p:blipFill>
        <p:spPr>
          <a:xfrm>
            <a:off x="404812" y="1066800"/>
            <a:ext cx="8562975" cy="4208480"/>
          </a:xfrm>
          <a:prstGeom prst="rect">
            <a:avLst/>
          </a:prstGeom>
        </p:spPr>
      </p:pic>
      <p:sp>
        <p:nvSpPr>
          <p:cNvPr id="4" name="Title 3"/>
          <p:cNvSpPr>
            <a:spLocks noGrp="1"/>
          </p:cNvSpPr>
          <p:nvPr>
            <p:ph type="title"/>
          </p:nvPr>
        </p:nvSpPr>
        <p:spPr>
          <a:xfrm>
            <a:off x="533400" y="381000"/>
            <a:ext cx="7696200" cy="868362"/>
          </a:xfrm>
        </p:spPr>
        <p:txBody>
          <a:bodyPr anchor="t"/>
          <a:lstStyle/>
          <a:p>
            <a:r>
              <a:rPr lang="en-US" dirty="0" smtClean="0"/>
              <a:t>Consumer Education &amp; Leads</a:t>
            </a:r>
            <a:endParaRPr lang="en-US" dirty="0"/>
          </a:p>
        </p:txBody>
      </p:sp>
      <p:pic>
        <p:nvPicPr>
          <p:cNvPr id="9" name="Picture 8"/>
          <p:cNvPicPr>
            <a:picLocks noChangeAspect="1"/>
          </p:cNvPicPr>
          <p:nvPr/>
        </p:nvPicPr>
        <p:blipFill rotWithShape="1">
          <a:blip r:embed="rId4"/>
          <a:srcRect l="62355" t="29621" r="6958"/>
          <a:stretch/>
        </p:blipFill>
        <p:spPr>
          <a:xfrm>
            <a:off x="5896817" y="4919991"/>
            <a:ext cx="3067084" cy="1874520"/>
          </a:xfrm>
          <a:prstGeom prst="rect">
            <a:avLst/>
          </a:prstGeom>
        </p:spPr>
      </p:pic>
      <p:pic>
        <p:nvPicPr>
          <p:cNvPr id="10" name="Picture 9"/>
          <p:cNvPicPr>
            <a:picLocks noChangeAspect="1"/>
          </p:cNvPicPr>
          <p:nvPr/>
        </p:nvPicPr>
        <p:blipFill rotWithShape="1">
          <a:blip r:embed="rId4"/>
          <a:srcRect l="33423" t="32203" r="40381"/>
          <a:stretch/>
        </p:blipFill>
        <p:spPr>
          <a:xfrm>
            <a:off x="3344266" y="4919991"/>
            <a:ext cx="2718055" cy="1874520"/>
          </a:xfrm>
          <a:prstGeom prst="rect">
            <a:avLst/>
          </a:prstGeom>
        </p:spPr>
      </p:pic>
      <p:pic>
        <p:nvPicPr>
          <p:cNvPr id="11" name="Picture 10"/>
          <p:cNvPicPr>
            <a:picLocks noChangeAspect="1"/>
          </p:cNvPicPr>
          <p:nvPr/>
        </p:nvPicPr>
        <p:blipFill rotWithShape="1">
          <a:blip r:embed="rId4"/>
          <a:srcRect t="27845" r="68832"/>
          <a:stretch/>
        </p:blipFill>
        <p:spPr>
          <a:xfrm>
            <a:off x="375782" y="4910932"/>
            <a:ext cx="3053218" cy="1883579"/>
          </a:xfrm>
          <a:prstGeom prst="rect">
            <a:avLst/>
          </a:prstGeom>
        </p:spPr>
      </p:pic>
      <p:pic>
        <p:nvPicPr>
          <p:cNvPr id="12" name="Picture 11"/>
          <p:cNvPicPr>
            <a:picLocks noChangeAspect="1"/>
          </p:cNvPicPr>
          <p:nvPr/>
        </p:nvPicPr>
        <p:blipFill rotWithShape="1">
          <a:blip r:embed="rId4"/>
          <a:srcRect l="33048" t="9359" r="40756" b="75196"/>
          <a:stretch/>
        </p:blipFill>
        <p:spPr>
          <a:xfrm>
            <a:off x="3325329" y="4492953"/>
            <a:ext cx="2718055" cy="427038"/>
          </a:xfrm>
          <a:prstGeom prst="rect">
            <a:avLst/>
          </a:prstGeom>
        </p:spPr>
      </p:pic>
      <p:pic>
        <p:nvPicPr>
          <p:cNvPr id="13" name="Picture 12"/>
          <p:cNvPicPr>
            <a:picLocks noChangeAspect="1"/>
          </p:cNvPicPr>
          <p:nvPr/>
        </p:nvPicPr>
        <p:blipFill rotWithShape="1">
          <a:blip r:embed="rId5"/>
          <a:srcRect b="15629"/>
          <a:stretch/>
        </p:blipFill>
        <p:spPr>
          <a:xfrm>
            <a:off x="7238999" y="439964"/>
            <a:ext cx="1724901" cy="493543"/>
          </a:xfrm>
          <a:prstGeom prst="rect">
            <a:avLst/>
          </a:prstGeom>
        </p:spPr>
      </p:pic>
      <p:pic>
        <p:nvPicPr>
          <p:cNvPr id="14" name="Picture 13"/>
          <p:cNvPicPr>
            <a:picLocks noChangeAspect="1"/>
          </p:cNvPicPr>
          <p:nvPr/>
        </p:nvPicPr>
        <p:blipFill>
          <a:blip r:embed="rId6"/>
          <a:stretch>
            <a:fillRect/>
          </a:stretch>
        </p:blipFill>
        <p:spPr>
          <a:xfrm rot="20275967">
            <a:off x="2139316" y="2340425"/>
            <a:ext cx="5003335" cy="1488506"/>
          </a:xfrm>
          <a:prstGeom prst="rect">
            <a:avLst/>
          </a:prstGeom>
        </p:spPr>
      </p:pic>
    </p:spTree>
    <p:extLst>
      <p:ext uri="{BB962C8B-B14F-4D97-AF65-F5344CB8AC3E}">
        <p14:creationId xmlns:p14="http://schemas.microsoft.com/office/powerpoint/2010/main" val="38247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4013"/>
          <a:stretch/>
        </p:blipFill>
        <p:spPr>
          <a:xfrm>
            <a:off x="404812" y="1066800"/>
            <a:ext cx="8562975" cy="4208480"/>
          </a:xfrm>
          <a:prstGeom prst="rect">
            <a:avLst/>
          </a:prstGeom>
        </p:spPr>
      </p:pic>
      <p:sp>
        <p:nvSpPr>
          <p:cNvPr id="4" name="Title 3"/>
          <p:cNvSpPr>
            <a:spLocks noGrp="1"/>
          </p:cNvSpPr>
          <p:nvPr>
            <p:ph type="title"/>
          </p:nvPr>
        </p:nvSpPr>
        <p:spPr>
          <a:xfrm>
            <a:off x="533400" y="381000"/>
            <a:ext cx="7696200" cy="868362"/>
          </a:xfrm>
        </p:spPr>
        <p:txBody>
          <a:bodyPr anchor="t"/>
          <a:lstStyle/>
          <a:p>
            <a:r>
              <a:rPr lang="en-US" dirty="0" smtClean="0"/>
              <a:t>Consumer Education &amp; Leads</a:t>
            </a:r>
            <a:endParaRPr lang="en-US" dirty="0"/>
          </a:p>
        </p:txBody>
      </p:sp>
      <p:pic>
        <p:nvPicPr>
          <p:cNvPr id="9" name="Picture 8"/>
          <p:cNvPicPr>
            <a:picLocks noChangeAspect="1"/>
          </p:cNvPicPr>
          <p:nvPr/>
        </p:nvPicPr>
        <p:blipFill rotWithShape="1">
          <a:blip r:embed="rId4"/>
          <a:srcRect l="62355" t="29621" r="6958"/>
          <a:stretch/>
        </p:blipFill>
        <p:spPr>
          <a:xfrm>
            <a:off x="5896817" y="4919991"/>
            <a:ext cx="3067084" cy="1874520"/>
          </a:xfrm>
          <a:prstGeom prst="rect">
            <a:avLst/>
          </a:prstGeom>
        </p:spPr>
      </p:pic>
      <p:pic>
        <p:nvPicPr>
          <p:cNvPr id="10" name="Picture 9"/>
          <p:cNvPicPr>
            <a:picLocks noChangeAspect="1"/>
          </p:cNvPicPr>
          <p:nvPr/>
        </p:nvPicPr>
        <p:blipFill rotWithShape="1">
          <a:blip r:embed="rId4"/>
          <a:srcRect l="33423" t="32203" r="40381"/>
          <a:stretch/>
        </p:blipFill>
        <p:spPr>
          <a:xfrm>
            <a:off x="3344266" y="4919991"/>
            <a:ext cx="2718055" cy="1874520"/>
          </a:xfrm>
          <a:prstGeom prst="rect">
            <a:avLst/>
          </a:prstGeom>
        </p:spPr>
      </p:pic>
      <p:pic>
        <p:nvPicPr>
          <p:cNvPr id="11" name="Picture 10"/>
          <p:cNvPicPr>
            <a:picLocks noChangeAspect="1"/>
          </p:cNvPicPr>
          <p:nvPr/>
        </p:nvPicPr>
        <p:blipFill rotWithShape="1">
          <a:blip r:embed="rId4"/>
          <a:srcRect t="27845" r="68832"/>
          <a:stretch/>
        </p:blipFill>
        <p:spPr>
          <a:xfrm>
            <a:off x="375782" y="4910932"/>
            <a:ext cx="3053218" cy="1883579"/>
          </a:xfrm>
          <a:prstGeom prst="rect">
            <a:avLst/>
          </a:prstGeom>
        </p:spPr>
      </p:pic>
      <p:pic>
        <p:nvPicPr>
          <p:cNvPr id="12" name="Picture 11"/>
          <p:cNvPicPr>
            <a:picLocks noChangeAspect="1"/>
          </p:cNvPicPr>
          <p:nvPr/>
        </p:nvPicPr>
        <p:blipFill rotWithShape="1">
          <a:blip r:embed="rId4"/>
          <a:srcRect l="33048" t="9359" r="40756" b="75196"/>
          <a:stretch/>
        </p:blipFill>
        <p:spPr>
          <a:xfrm>
            <a:off x="3325329" y="4492953"/>
            <a:ext cx="2718055" cy="427038"/>
          </a:xfrm>
          <a:prstGeom prst="rect">
            <a:avLst/>
          </a:prstGeom>
        </p:spPr>
      </p:pic>
      <p:pic>
        <p:nvPicPr>
          <p:cNvPr id="13" name="Picture 12"/>
          <p:cNvPicPr>
            <a:picLocks noChangeAspect="1"/>
          </p:cNvPicPr>
          <p:nvPr/>
        </p:nvPicPr>
        <p:blipFill rotWithShape="1">
          <a:blip r:embed="rId5"/>
          <a:srcRect b="15629"/>
          <a:stretch/>
        </p:blipFill>
        <p:spPr>
          <a:xfrm>
            <a:off x="7238999" y="439964"/>
            <a:ext cx="1724901" cy="493543"/>
          </a:xfrm>
          <a:prstGeom prst="rect">
            <a:avLst/>
          </a:prstGeom>
        </p:spPr>
      </p:pic>
    </p:spTree>
    <p:extLst>
      <p:ext uri="{BB962C8B-B14F-4D97-AF65-F5344CB8AC3E}">
        <p14:creationId xmlns:p14="http://schemas.microsoft.com/office/powerpoint/2010/main" val="709816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Picture Placeholder 2"/>
          <p:cNvSpPr>
            <a:spLocks noGrp="1"/>
          </p:cNvSpPr>
          <p:nvPr>
            <p:ph type="pic" sz="quarter" idx="15"/>
          </p:nvPr>
        </p:nvSpPr>
        <p:spPr/>
      </p:sp>
      <p:pic>
        <p:nvPicPr>
          <p:cNvPr id="5" name="Picture 4"/>
          <p:cNvPicPr>
            <a:picLocks noChangeAspect="1"/>
          </p:cNvPicPr>
          <p:nvPr/>
        </p:nvPicPr>
        <p:blipFill rotWithShape="1">
          <a:blip r:embed="rId3"/>
          <a:srcRect t="6867"/>
          <a:stretch/>
        </p:blipFill>
        <p:spPr>
          <a:xfrm>
            <a:off x="228600" y="1219200"/>
            <a:ext cx="8754005" cy="5167313"/>
          </a:xfrm>
          <a:prstGeom prst="rect">
            <a:avLst/>
          </a:prstGeom>
        </p:spPr>
      </p:pic>
      <p:sp>
        <p:nvSpPr>
          <p:cNvPr id="6" name="Title 3"/>
          <p:cNvSpPr txBox="1">
            <a:spLocks/>
          </p:cNvSpPr>
          <p:nvPr/>
        </p:nvSpPr>
        <p:spPr>
          <a:xfrm>
            <a:off x="533400" y="381000"/>
            <a:ext cx="7696200" cy="86836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2"/>
                </a:solidFill>
                <a:latin typeface="+mj-lt"/>
                <a:ea typeface="+mj-ea"/>
                <a:cs typeface="+mj-cs"/>
              </a:defRPr>
            </a:lvl1pPr>
          </a:lstStyle>
          <a:p>
            <a:pPr fontAlgn="auto">
              <a:spcAft>
                <a:spcPts val="0"/>
              </a:spcAft>
            </a:pPr>
            <a:r>
              <a:rPr lang="en-US" dirty="0" smtClean="0"/>
              <a:t>Remote Site Verification</a:t>
            </a:r>
            <a:endParaRPr lang="en-US" dirty="0"/>
          </a:p>
        </p:txBody>
      </p:sp>
      <p:sp>
        <p:nvSpPr>
          <p:cNvPr id="7" name="Title 6"/>
          <p:cNvSpPr>
            <a:spLocks noGrp="1"/>
          </p:cNvSpPr>
          <p:nvPr>
            <p:ph type="title"/>
          </p:nvPr>
        </p:nvSpPr>
        <p:spPr/>
        <p:txBody>
          <a:bodyPr/>
          <a:lstStyle/>
          <a:p>
            <a:endParaRPr lang="en-US"/>
          </a:p>
        </p:txBody>
      </p:sp>
      <p:pic>
        <p:nvPicPr>
          <p:cNvPr id="8" name="Picture 7"/>
          <p:cNvPicPr>
            <a:picLocks noChangeAspect="1"/>
          </p:cNvPicPr>
          <p:nvPr/>
        </p:nvPicPr>
        <p:blipFill>
          <a:blip r:embed="rId4"/>
          <a:stretch>
            <a:fillRect/>
          </a:stretch>
        </p:blipFill>
        <p:spPr>
          <a:xfrm rot="20275967">
            <a:off x="1879832" y="2960153"/>
            <a:ext cx="5003335" cy="1488506"/>
          </a:xfrm>
          <a:prstGeom prst="rect">
            <a:avLst/>
          </a:prstGeom>
        </p:spPr>
      </p:pic>
    </p:spTree>
    <p:extLst>
      <p:ext uri="{BB962C8B-B14F-4D97-AF65-F5344CB8AC3E}">
        <p14:creationId xmlns:p14="http://schemas.microsoft.com/office/powerpoint/2010/main" val="19442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Picture Placeholder 2"/>
          <p:cNvSpPr>
            <a:spLocks noGrp="1"/>
          </p:cNvSpPr>
          <p:nvPr>
            <p:ph type="pic" sz="quarter" idx="15"/>
          </p:nvPr>
        </p:nvSpPr>
        <p:spPr/>
      </p:sp>
      <p:pic>
        <p:nvPicPr>
          <p:cNvPr id="5" name="Picture 4"/>
          <p:cNvPicPr>
            <a:picLocks noChangeAspect="1"/>
          </p:cNvPicPr>
          <p:nvPr/>
        </p:nvPicPr>
        <p:blipFill rotWithShape="1">
          <a:blip r:embed="rId3"/>
          <a:srcRect t="6867"/>
          <a:stretch/>
        </p:blipFill>
        <p:spPr>
          <a:xfrm>
            <a:off x="228600" y="1219200"/>
            <a:ext cx="8754005" cy="5167313"/>
          </a:xfrm>
          <a:prstGeom prst="rect">
            <a:avLst/>
          </a:prstGeom>
        </p:spPr>
      </p:pic>
      <p:sp>
        <p:nvSpPr>
          <p:cNvPr id="6" name="Title 3"/>
          <p:cNvSpPr txBox="1">
            <a:spLocks/>
          </p:cNvSpPr>
          <p:nvPr/>
        </p:nvSpPr>
        <p:spPr>
          <a:xfrm>
            <a:off x="533400" y="381000"/>
            <a:ext cx="7696200" cy="86836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2"/>
                </a:solidFill>
                <a:latin typeface="+mj-lt"/>
                <a:ea typeface="+mj-ea"/>
                <a:cs typeface="+mj-cs"/>
              </a:defRPr>
            </a:lvl1pPr>
          </a:lstStyle>
          <a:p>
            <a:pPr fontAlgn="auto">
              <a:spcAft>
                <a:spcPts val="0"/>
              </a:spcAft>
            </a:pPr>
            <a:r>
              <a:rPr lang="en-US" dirty="0" smtClean="0"/>
              <a:t>Remote Site Verification</a:t>
            </a:r>
            <a:endParaRPr lang="en-US" dirty="0"/>
          </a:p>
        </p:txBody>
      </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103538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Agenda</a:t>
            </a:r>
          </a:p>
        </p:txBody>
      </p:sp>
      <p:sp>
        <p:nvSpPr>
          <p:cNvPr id="3" name="Text Placeholder 2"/>
          <p:cNvSpPr>
            <a:spLocks noGrp="1"/>
          </p:cNvSpPr>
          <p:nvPr>
            <p:ph type="body" sz="quarter" idx="10"/>
          </p:nvPr>
        </p:nvSpPr>
        <p:spPr>
          <a:xfrm>
            <a:off x="485274" y="1417638"/>
            <a:ext cx="8368701" cy="4953000"/>
          </a:xfrm>
        </p:spPr>
        <p:txBody>
          <a:bodyPr>
            <a:normAutofit/>
          </a:bodyPr>
          <a:lstStyle/>
          <a:p>
            <a:pPr marL="457200" indent="-457200">
              <a:buFont typeface="Arial" panose="020B0604020202020204" pitchFamily="34" charset="0"/>
              <a:buChar char="•"/>
            </a:pPr>
            <a:r>
              <a:rPr lang="en-US" dirty="0" smtClean="0">
                <a:solidFill>
                  <a:schemeClr val="tx1"/>
                </a:solidFill>
              </a:rPr>
              <a:t>RETC dates to remember</a:t>
            </a:r>
          </a:p>
          <a:p>
            <a:pPr marL="457200" indent="-457200">
              <a:buFont typeface="Arial" panose="020B0604020202020204" pitchFamily="34" charset="0"/>
              <a:buChar char="•"/>
            </a:pPr>
            <a:r>
              <a:rPr lang="en-US" dirty="0" smtClean="0">
                <a:solidFill>
                  <a:schemeClr val="tx1"/>
                </a:solidFill>
              </a:rPr>
              <a:t>Getting prepared for 2018</a:t>
            </a:r>
            <a:endParaRPr lang="en-US" dirty="0">
              <a:solidFill>
                <a:schemeClr val="tx1"/>
              </a:solidFill>
            </a:endParaRPr>
          </a:p>
          <a:p>
            <a:pPr marL="457200" indent="-457200">
              <a:buFont typeface="Arial" panose="020B0604020202020204" pitchFamily="34" charset="0"/>
              <a:buChar char="•"/>
            </a:pPr>
            <a:r>
              <a:rPr lang="en-US" dirty="0" smtClean="0">
                <a:solidFill>
                  <a:schemeClr val="tx1"/>
                </a:solidFill>
              </a:rPr>
              <a:t>Technical training</a:t>
            </a:r>
          </a:p>
          <a:p>
            <a:pPr marL="457200" indent="-457200">
              <a:buFont typeface="Arial" panose="020B0604020202020204" pitchFamily="34" charset="0"/>
              <a:buChar char="•"/>
            </a:pPr>
            <a:r>
              <a:rPr lang="en-US" dirty="0" smtClean="0">
                <a:solidFill>
                  <a:schemeClr val="tx1"/>
                </a:solidFill>
              </a:rPr>
              <a:t>Program updates and process </a:t>
            </a:r>
            <a:r>
              <a:rPr lang="en-US" dirty="0">
                <a:solidFill>
                  <a:schemeClr val="tx1"/>
                </a:solidFill>
              </a:rPr>
              <a:t>e</a:t>
            </a:r>
            <a:r>
              <a:rPr lang="en-US" dirty="0" smtClean="0">
                <a:solidFill>
                  <a:schemeClr val="tx1"/>
                </a:solidFill>
              </a:rPr>
              <a:t>nhancements</a:t>
            </a:r>
            <a:endParaRPr lang="en-US" dirty="0">
              <a:solidFill>
                <a:schemeClr val="tx1"/>
              </a:solidFill>
            </a:endParaRPr>
          </a:p>
          <a:p>
            <a:pPr marL="457200" indent="-457200">
              <a:buFont typeface="Arial" panose="020B0604020202020204" pitchFamily="34" charset="0"/>
              <a:buChar char="•"/>
            </a:pPr>
            <a:r>
              <a:rPr lang="en-US" dirty="0" smtClean="0">
                <a:solidFill>
                  <a:schemeClr val="tx1"/>
                </a:solidFill>
              </a:rPr>
              <a:t>2018 draft budget</a:t>
            </a:r>
          </a:p>
          <a:p>
            <a:pPr marL="457200" indent="-457200">
              <a:buFont typeface="Arial" panose="020B0604020202020204" pitchFamily="34" charset="0"/>
              <a:buChar char="•"/>
            </a:pPr>
            <a:r>
              <a:rPr lang="en-US" dirty="0" smtClean="0">
                <a:solidFill>
                  <a:schemeClr val="tx1"/>
                </a:solidFill>
              </a:rPr>
              <a:t>Feedback on program </a:t>
            </a:r>
            <a:r>
              <a:rPr lang="en-US" dirty="0">
                <a:solidFill>
                  <a:schemeClr val="tx1"/>
                </a:solidFill>
              </a:rPr>
              <a:t>i</a:t>
            </a:r>
            <a:r>
              <a:rPr lang="en-US" dirty="0" smtClean="0">
                <a:solidFill>
                  <a:schemeClr val="tx1"/>
                </a:solidFill>
              </a:rPr>
              <a:t>deas</a:t>
            </a:r>
            <a:endParaRPr lang="en-US" dirty="0">
              <a:solidFill>
                <a:schemeClr val="tx1"/>
              </a:solidFill>
            </a:endParaRP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US" dirty="0">
              <a:solidFill>
                <a:schemeClr val="tx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4876800"/>
            <a:ext cx="2362200" cy="16002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3497017"/>
            <a:ext cx="1385888" cy="1379783"/>
          </a:xfrm>
          <a:prstGeom prst="rect">
            <a:avLst/>
          </a:prstGeom>
        </p:spPr>
      </p:pic>
    </p:spTree>
    <p:extLst>
      <p:ext uri="{BB962C8B-B14F-4D97-AF65-F5344CB8AC3E}">
        <p14:creationId xmlns:p14="http://schemas.microsoft.com/office/powerpoint/2010/main" val="23590306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Picture Placeholder 2"/>
          <p:cNvSpPr>
            <a:spLocks noGrp="1"/>
          </p:cNvSpPr>
          <p:nvPr>
            <p:ph type="pic" sz="quarter" idx="15"/>
          </p:nvPr>
        </p:nvSpPr>
        <p:spPr/>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9480" r="6068"/>
          <a:stretch/>
        </p:blipFill>
        <p:spPr bwMode="auto">
          <a:xfrm>
            <a:off x="228599" y="1524000"/>
            <a:ext cx="8754655" cy="51831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533400" y="381000"/>
            <a:ext cx="7696200" cy="86836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2"/>
                </a:solidFill>
                <a:latin typeface="+mj-lt"/>
                <a:ea typeface="+mj-ea"/>
                <a:cs typeface="+mj-cs"/>
              </a:defRPr>
            </a:lvl1pPr>
          </a:lstStyle>
          <a:p>
            <a:pPr fontAlgn="auto">
              <a:spcAft>
                <a:spcPts val="0"/>
              </a:spcAft>
            </a:pPr>
            <a:r>
              <a:rPr lang="en-US" dirty="0" err="1" smtClean="0"/>
              <a:t>PowerClerk</a:t>
            </a:r>
            <a:r>
              <a:rPr lang="en-US" dirty="0" smtClean="0"/>
              <a:t> 2.0</a:t>
            </a:r>
            <a:endParaRPr lang="en-US" dirty="0"/>
          </a:p>
        </p:txBody>
      </p:sp>
      <p:pic>
        <p:nvPicPr>
          <p:cNvPr id="7" name="Picture 6"/>
          <p:cNvPicPr>
            <a:picLocks noChangeAspect="1"/>
          </p:cNvPicPr>
          <p:nvPr/>
        </p:nvPicPr>
        <p:blipFill>
          <a:blip r:embed="rId3"/>
          <a:stretch>
            <a:fillRect/>
          </a:stretch>
        </p:blipFill>
        <p:spPr>
          <a:xfrm rot="20275967">
            <a:off x="1994132" y="2714140"/>
            <a:ext cx="5003335" cy="1488506"/>
          </a:xfrm>
          <a:prstGeom prst="rect">
            <a:avLst/>
          </a:prstGeom>
        </p:spPr>
      </p:pic>
    </p:spTree>
    <p:extLst>
      <p:ext uri="{BB962C8B-B14F-4D97-AF65-F5344CB8AC3E}">
        <p14:creationId xmlns:p14="http://schemas.microsoft.com/office/powerpoint/2010/main" val="42540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Picture Placeholder 2"/>
          <p:cNvSpPr>
            <a:spLocks noGrp="1"/>
          </p:cNvSpPr>
          <p:nvPr>
            <p:ph type="pic" sz="quarter" idx="15"/>
          </p:nvPr>
        </p:nvSpPr>
        <p:spPr/>
      </p:sp>
      <p:sp>
        <p:nvSpPr>
          <p:cNvPr id="4" name="Title 3"/>
          <p:cNvSpPr>
            <a:spLocks noGrp="1"/>
          </p:cNvSpPr>
          <p:nvPr>
            <p:ph type="title"/>
          </p:nvPr>
        </p:nvSpPr>
        <p:spPr/>
        <p:txBody>
          <a:bodyPr/>
          <a:lstStyle/>
          <a:p>
            <a:endParaRPr lang="en-US" dirty="0"/>
          </a:p>
        </p:txBody>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9480" r="6068"/>
          <a:stretch/>
        </p:blipFill>
        <p:spPr bwMode="auto">
          <a:xfrm>
            <a:off x="228599" y="1524000"/>
            <a:ext cx="8754655" cy="51831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533400" y="381000"/>
            <a:ext cx="7696200" cy="86836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2"/>
                </a:solidFill>
                <a:latin typeface="+mj-lt"/>
                <a:ea typeface="+mj-ea"/>
                <a:cs typeface="+mj-cs"/>
              </a:defRPr>
            </a:lvl1pPr>
          </a:lstStyle>
          <a:p>
            <a:pPr fontAlgn="auto">
              <a:spcAft>
                <a:spcPts val="0"/>
              </a:spcAft>
            </a:pPr>
            <a:r>
              <a:rPr lang="en-US" dirty="0" err="1" smtClean="0"/>
              <a:t>PowerClerk</a:t>
            </a:r>
            <a:r>
              <a:rPr lang="en-US" dirty="0" smtClean="0"/>
              <a:t> 2.0</a:t>
            </a:r>
            <a:endParaRPr lang="en-US" dirty="0"/>
          </a:p>
        </p:txBody>
      </p:sp>
    </p:spTree>
    <p:extLst>
      <p:ext uri="{BB962C8B-B14F-4D97-AF65-F5344CB8AC3E}">
        <p14:creationId xmlns:p14="http://schemas.microsoft.com/office/powerpoint/2010/main" val="212335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214"/>
            <a:ext cx="8229600" cy="1143000"/>
          </a:xfrm>
        </p:spPr>
        <p:txBody>
          <a:bodyPr anchor="t"/>
          <a:lstStyle/>
          <a:p>
            <a:r>
              <a:rPr lang="en-US" dirty="0" smtClean="0">
                <a:solidFill>
                  <a:schemeClr val="tx2"/>
                </a:solidFill>
              </a:rPr>
              <a:t>Trade </a:t>
            </a:r>
            <a:r>
              <a:rPr lang="en-US" dirty="0">
                <a:solidFill>
                  <a:schemeClr val="tx2"/>
                </a:solidFill>
              </a:rPr>
              <a:t>Ally Website</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3"/>
          <a:stretch>
            <a:fillRect/>
          </a:stretch>
        </p:blipFill>
        <p:spPr>
          <a:xfrm>
            <a:off x="571500" y="754972"/>
            <a:ext cx="8001000" cy="5493428"/>
          </a:xfrm>
          <a:prstGeom prst="rect">
            <a:avLst/>
          </a:prstGeom>
        </p:spPr>
      </p:pic>
      <p:sp>
        <p:nvSpPr>
          <p:cNvPr id="5" name="Rectangle 4"/>
          <p:cNvSpPr/>
          <p:nvPr/>
        </p:nvSpPr>
        <p:spPr>
          <a:xfrm>
            <a:off x="419100" y="6324600"/>
            <a:ext cx="8690264" cy="523220"/>
          </a:xfrm>
          <a:prstGeom prst="rect">
            <a:avLst/>
          </a:prstGeom>
          <a:solidFill>
            <a:schemeClr val="bg1"/>
          </a:solidFill>
        </p:spPr>
        <p:txBody>
          <a:bodyPr wrap="square">
            <a:spAutoFit/>
          </a:bodyPr>
          <a:lstStyle/>
          <a:p>
            <a:pPr algn="r"/>
            <a:r>
              <a:rPr lang="en-US" sz="2800" dirty="0">
                <a:solidFill>
                  <a:schemeClr val="tx2"/>
                </a:solidFill>
              </a:rPr>
              <a:t>insider.energytrust.org/solar</a:t>
            </a:r>
          </a:p>
        </p:txBody>
      </p:sp>
    </p:spTree>
    <p:extLst>
      <p:ext uri="{BB962C8B-B14F-4D97-AF65-F5344CB8AC3E}">
        <p14:creationId xmlns:p14="http://schemas.microsoft.com/office/powerpoint/2010/main" val="337572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0"/>
            <a:ext cx="8229600" cy="685800"/>
          </a:xfrm>
        </p:spPr>
        <p:txBody>
          <a:bodyPr>
            <a:noAutofit/>
          </a:bodyPr>
          <a:lstStyle/>
          <a:p>
            <a:pPr algn="ctr"/>
            <a:r>
              <a:rPr lang="en-US" sz="4400" dirty="0" smtClean="0"/>
              <a:t>2018 Draft Budget</a:t>
            </a:r>
            <a:endParaRPr lang="en-US" sz="4400" dirty="0"/>
          </a:p>
        </p:txBody>
      </p:sp>
    </p:spTree>
    <p:extLst>
      <p:ext uri="{BB962C8B-B14F-4D97-AF65-F5344CB8AC3E}">
        <p14:creationId xmlns:p14="http://schemas.microsoft.com/office/powerpoint/2010/main" val="1196693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2018 Draft Budget </a:t>
            </a:r>
            <a:r>
              <a:rPr lang="en-US" dirty="0"/>
              <a:t>for </a:t>
            </a:r>
            <a:r>
              <a:rPr lang="en-US" dirty="0" smtClean="0"/>
              <a:t>New Incentives</a:t>
            </a:r>
            <a:endParaRPr lang="en-US" dirty="0"/>
          </a:p>
        </p:txBody>
      </p:sp>
      <p:sp>
        <p:nvSpPr>
          <p:cNvPr id="3" name="Text Placeholder 2"/>
          <p:cNvSpPr>
            <a:spLocks noGrp="1"/>
          </p:cNvSpPr>
          <p:nvPr>
            <p:ph type="body" sz="quarter" idx="1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01519881"/>
              </p:ext>
            </p:extLst>
          </p:nvPr>
        </p:nvGraphicFramePr>
        <p:xfrm>
          <a:off x="457200" y="1066798"/>
          <a:ext cx="8229600" cy="3886204"/>
        </p:xfrm>
        <a:graphic>
          <a:graphicData uri="http://schemas.openxmlformats.org/drawingml/2006/table">
            <a:tbl>
              <a:tblPr firstRow="1" bandRow="1">
                <a:tableStyleId>{72833802-FEF1-4C79-8D5D-14CF1EAF98D9}</a:tableStyleId>
              </a:tblPr>
              <a:tblGrid>
                <a:gridCol w="2286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819151">
                <a:tc>
                  <a:txBody>
                    <a:bodyPr/>
                    <a:lstStyle/>
                    <a:p>
                      <a:pPr algn="ctr"/>
                      <a:endParaRPr lang="en-US" dirty="0">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dirty="0">
                          <a:latin typeface="Arial" panose="020B0604020202020204" pitchFamily="34" charset="0"/>
                          <a:cs typeface="Arial" panose="020B0604020202020204" pitchFamily="34" charset="0"/>
                        </a:rPr>
                        <a:t>PGE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dirty="0">
                          <a:latin typeface="Arial" panose="020B0604020202020204" pitchFamily="34" charset="0"/>
                          <a:cs typeface="Arial" panose="020B0604020202020204" pitchFamily="34" charset="0"/>
                        </a:rPr>
                        <a:t>Pacific Power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dirty="0">
                          <a:latin typeface="Arial" panose="020B0604020202020204" pitchFamily="34" charset="0"/>
                          <a:cs typeface="Arial" panose="020B0604020202020204" pitchFamily="34" charset="0"/>
                        </a:rPr>
                        <a:t>Total</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04851">
                <a:tc>
                  <a:txBody>
                    <a:bodyPr/>
                    <a:lstStyle/>
                    <a:p>
                      <a:pPr algn="ctr"/>
                      <a:r>
                        <a:rPr lang="en-US" dirty="0">
                          <a:latin typeface="Arial" panose="020B0604020202020204" pitchFamily="34" charset="0"/>
                          <a:cs typeface="Arial" panose="020B0604020202020204" pitchFamily="34" charset="0"/>
                        </a:rPr>
                        <a:t>Residential</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latin typeface="Arial" panose="020B0604020202020204" pitchFamily="34" charset="0"/>
                          <a:cs typeface="Arial" panose="020B0604020202020204" pitchFamily="34" charset="0"/>
                        </a:rPr>
                        <a:t>$1.8 </a:t>
                      </a:r>
                      <a:r>
                        <a:rPr lang="en-US" dirty="0">
                          <a:latin typeface="Arial" panose="020B0604020202020204" pitchFamily="34" charset="0"/>
                          <a:cs typeface="Arial" panose="020B0604020202020204" pitchFamily="34" charset="0"/>
                        </a:rPr>
                        <a:t>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latin typeface="Arial" panose="020B0604020202020204" pitchFamily="34" charset="0"/>
                          <a:cs typeface="Arial" panose="020B0604020202020204" pitchFamily="34" charset="0"/>
                        </a:rPr>
                        <a:t>$0.9 </a:t>
                      </a:r>
                      <a:r>
                        <a:rPr lang="en-US" dirty="0">
                          <a:latin typeface="Arial" panose="020B0604020202020204" pitchFamily="34" charset="0"/>
                          <a:cs typeface="Arial" panose="020B0604020202020204" pitchFamily="34" charset="0"/>
                        </a:rPr>
                        <a:t>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latin typeface="Arial" panose="020B0604020202020204" pitchFamily="34" charset="0"/>
                          <a:cs typeface="Arial" panose="020B0604020202020204" pitchFamily="34" charset="0"/>
                        </a:rPr>
                        <a:t>$2.7 </a:t>
                      </a:r>
                      <a:r>
                        <a:rPr lang="en-US" dirty="0">
                          <a:latin typeface="Arial" panose="020B0604020202020204" pitchFamily="34" charset="0"/>
                          <a:cs typeface="Arial" panose="020B0604020202020204" pitchFamily="34" charset="0"/>
                        </a:rPr>
                        <a:t>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23900">
                <a:tc>
                  <a:txBody>
                    <a:bodyPr/>
                    <a:lstStyle/>
                    <a:p>
                      <a:pPr algn="ctr"/>
                      <a:r>
                        <a:rPr lang="en-US" dirty="0">
                          <a:latin typeface="Arial" panose="020B0604020202020204" pitchFamily="34" charset="0"/>
                          <a:cs typeface="Arial" panose="020B0604020202020204" pitchFamily="34" charset="0"/>
                        </a:rPr>
                        <a:t>Business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Arial" panose="020B0604020202020204" pitchFamily="34" charset="0"/>
                          <a:cs typeface="Arial" panose="020B0604020202020204" pitchFamily="34" charset="0"/>
                        </a:rPr>
                        <a:t>$1.8 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Arial" panose="020B0604020202020204" pitchFamily="34" charset="0"/>
                          <a:cs typeface="Arial" panose="020B0604020202020204" pitchFamily="34" charset="0"/>
                        </a:rPr>
                        <a:t>$0.9 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latin typeface="Arial" panose="020B0604020202020204" pitchFamily="34" charset="0"/>
                          <a:cs typeface="Arial" panose="020B0604020202020204" pitchFamily="34" charset="0"/>
                        </a:rPr>
                        <a:t>$2.7 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19151">
                <a:tc>
                  <a:txBody>
                    <a:bodyPr/>
                    <a:lstStyle/>
                    <a:p>
                      <a:pPr algn="ctr"/>
                      <a:r>
                        <a:rPr lang="en-US" b="0" dirty="0" smtClean="0">
                          <a:latin typeface="Arial" panose="020B0604020202020204" pitchFamily="34" charset="0"/>
                          <a:cs typeface="Arial" panose="020B0604020202020204" pitchFamily="34" charset="0"/>
                        </a:rPr>
                        <a:t>Solar Ready,</a:t>
                      </a:r>
                      <a:r>
                        <a:rPr lang="en-US" b="0" baseline="0" dirty="0" smtClean="0">
                          <a:latin typeface="Arial" panose="020B0604020202020204" pitchFamily="34" charset="0"/>
                          <a:cs typeface="Arial" panose="020B0604020202020204" pitchFamily="34" charset="0"/>
                        </a:rPr>
                        <a:t> PDA &amp; Incentive Adders</a:t>
                      </a:r>
                      <a:endParaRPr lang="en-US" b="0" dirty="0">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smtClean="0">
                          <a:latin typeface="Arial" panose="020B0604020202020204" pitchFamily="34" charset="0"/>
                          <a:cs typeface="Arial" panose="020B0604020202020204" pitchFamily="34" charset="0"/>
                        </a:rPr>
                        <a:t>$0.42 million</a:t>
                      </a:r>
                      <a:endParaRPr lang="en-US" b="0" dirty="0">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smtClean="0">
                          <a:latin typeface="Arial" panose="020B0604020202020204" pitchFamily="34" charset="0"/>
                          <a:cs typeface="Arial" panose="020B0604020202020204" pitchFamily="34" charset="0"/>
                        </a:rPr>
                        <a:t>$0.25</a:t>
                      </a:r>
                      <a:r>
                        <a:rPr lang="en-US" b="0" baseline="0" dirty="0" smtClean="0">
                          <a:latin typeface="Arial" panose="020B0604020202020204" pitchFamily="34" charset="0"/>
                          <a:cs typeface="Arial" panose="020B0604020202020204" pitchFamily="34" charset="0"/>
                        </a:rPr>
                        <a:t> million</a:t>
                      </a:r>
                      <a:endParaRPr lang="en-US" b="0" dirty="0">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smtClean="0">
                          <a:latin typeface="Arial" panose="020B0604020202020204" pitchFamily="34" charset="0"/>
                          <a:cs typeface="Arial" panose="020B0604020202020204" pitchFamily="34" charset="0"/>
                        </a:rPr>
                        <a:t>$0.67 million</a:t>
                      </a:r>
                      <a:endParaRPr lang="en-US" b="0" dirty="0">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6983592"/>
                  </a:ext>
                </a:extLst>
              </a:tr>
              <a:tr h="819151">
                <a:tc>
                  <a:txBody>
                    <a:bodyPr/>
                    <a:lstStyle/>
                    <a:p>
                      <a:pPr algn="ctr"/>
                      <a:r>
                        <a:rPr lang="en-US" b="1" dirty="0">
                          <a:latin typeface="Arial" panose="020B0604020202020204" pitchFamily="34" charset="0"/>
                          <a:cs typeface="Arial" panose="020B0604020202020204" pitchFamily="34" charset="0"/>
                        </a:rPr>
                        <a:t>Total</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latin typeface="Arial" panose="020B0604020202020204" pitchFamily="34" charset="0"/>
                          <a:cs typeface="Arial" panose="020B0604020202020204" pitchFamily="34" charset="0"/>
                        </a:rPr>
                        <a:t>$4.02 </a:t>
                      </a:r>
                      <a:r>
                        <a:rPr lang="en-US" b="1" dirty="0">
                          <a:latin typeface="Arial" panose="020B0604020202020204" pitchFamily="34" charset="0"/>
                          <a:cs typeface="Arial" panose="020B0604020202020204" pitchFamily="34" charset="0"/>
                        </a:rPr>
                        <a:t>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latin typeface="Arial" panose="020B0604020202020204" pitchFamily="34" charset="0"/>
                          <a:cs typeface="Arial" panose="020B0604020202020204" pitchFamily="34" charset="0"/>
                        </a:rPr>
                        <a:t>$3.42 </a:t>
                      </a:r>
                      <a:r>
                        <a:rPr lang="en-US" b="1" dirty="0">
                          <a:latin typeface="Arial" panose="020B0604020202020204" pitchFamily="34" charset="0"/>
                          <a:cs typeface="Arial" panose="020B0604020202020204" pitchFamily="34" charset="0"/>
                        </a:rPr>
                        <a:t>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smtClean="0">
                          <a:latin typeface="Arial" panose="020B0604020202020204" pitchFamily="34" charset="0"/>
                          <a:cs typeface="Arial" panose="020B0604020202020204" pitchFamily="34" charset="0"/>
                        </a:rPr>
                        <a:t>$6.7 </a:t>
                      </a:r>
                      <a:r>
                        <a:rPr lang="en-US" b="1" dirty="0">
                          <a:latin typeface="Arial" panose="020B0604020202020204" pitchFamily="34" charset="0"/>
                          <a:cs typeface="Arial" panose="020B0604020202020204" pitchFamily="34" charset="0"/>
                        </a:rPr>
                        <a:t>million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0" y="5059802"/>
            <a:ext cx="9144000" cy="1805126"/>
          </a:xfrm>
          <a:prstGeom prst="rect">
            <a:avLst/>
          </a:prstGeom>
        </p:spPr>
      </p:pic>
    </p:spTree>
    <p:extLst>
      <p:ext uri="{BB962C8B-B14F-4D97-AF65-F5344CB8AC3E}">
        <p14:creationId xmlns:p14="http://schemas.microsoft.com/office/powerpoint/2010/main" val="4146608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2018 Solar Forecast</a:t>
            </a:r>
            <a:endParaRPr lang="en-US" dirty="0"/>
          </a:p>
        </p:txBody>
      </p:sp>
      <p:pic>
        <p:nvPicPr>
          <p:cNvPr id="4" name="Picture 3"/>
          <p:cNvPicPr>
            <a:picLocks noChangeAspect="1"/>
          </p:cNvPicPr>
          <p:nvPr/>
        </p:nvPicPr>
        <p:blipFill>
          <a:blip r:embed="rId2"/>
          <a:stretch>
            <a:fillRect/>
          </a:stretch>
        </p:blipFill>
        <p:spPr>
          <a:xfrm>
            <a:off x="0" y="1317908"/>
            <a:ext cx="9182100" cy="5540092"/>
          </a:xfrm>
          <a:prstGeom prst="rect">
            <a:avLst/>
          </a:prstGeom>
        </p:spPr>
      </p:pic>
      <p:sp>
        <p:nvSpPr>
          <p:cNvPr id="5" name="Rectangle 4"/>
          <p:cNvSpPr/>
          <p:nvPr/>
        </p:nvSpPr>
        <p:spPr>
          <a:xfrm>
            <a:off x="7848600" y="1030706"/>
            <a:ext cx="1143000" cy="1255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608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Solar Incentive Status Report</a:t>
            </a:r>
          </a:p>
        </p:txBody>
      </p:sp>
      <p:sp>
        <p:nvSpPr>
          <p:cNvPr id="3" name="Text Placeholder 2"/>
          <p:cNvSpPr>
            <a:spLocks noGrp="1"/>
          </p:cNvSpPr>
          <p:nvPr>
            <p:ph type="body" sz="quarter" idx="10"/>
          </p:nvPr>
        </p:nvSpPr>
        <p:spPr>
          <a:xfrm>
            <a:off x="457200" y="1066800"/>
            <a:ext cx="8534400" cy="5105400"/>
          </a:xfrm>
        </p:spPr>
        <p:txBody>
          <a:bodyPr>
            <a:normAutofit/>
          </a:bodyPr>
          <a:lstStyle/>
          <a:p>
            <a:pPr marL="457200" indent="-457200">
              <a:buFont typeface="Arial" panose="020B0604020202020204" pitchFamily="34" charset="0"/>
              <a:buChar char="•"/>
            </a:pPr>
            <a:r>
              <a:rPr lang="en-US" sz="2800" dirty="0"/>
              <a:t>Monitor percentage reserved in current step</a:t>
            </a:r>
          </a:p>
        </p:txBody>
      </p:sp>
      <p:sp>
        <p:nvSpPr>
          <p:cNvPr id="7" name="TextBox 6"/>
          <p:cNvSpPr txBox="1"/>
          <p:nvPr/>
        </p:nvSpPr>
        <p:spPr>
          <a:xfrm>
            <a:off x="457200" y="6094185"/>
            <a:ext cx="8534400" cy="523220"/>
          </a:xfrm>
          <a:prstGeom prst="rect">
            <a:avLst/>
          </a:prstGeom>
          <a:solidFill>
            <a:schemeClr val="bg1"/>
          </a:solidFill>
        </p:spPr>
        <p:txBody>
          <a:bodyPr wrap="square" rtlCol="0">
            <a:spAutoFit/>
          </a:bodyPr>
          <a:lstStyle/>
          <a:p>
            <a:r>
              <a:rPr lang="en-US" sz="2800" dirty="0">
                <a:solidFill>
                  <a:schemeClr val="tx2"/>
                </a:solidFill>
              </a:rPr>
              <a:t>www.energytrust.org/solarstatus</a:t>
            </a:r>
          </a:p>
        </p:txBody>
      </p:sp>
      <p:pic>
        <p:nvPicPr>
          <p:cNvPr id="5" name="Picture 4"/>
          <p:cNvPicPr>
            <a:picLocks noChangeAspect="1"/>
          </p:cNvPicPr>
          <p:nvPr/>
        </p:nvPicPr>
        <p:blipFill>
          <a:blip r:embed="rId3"/>
          <a:stretch>
            <a:fillRect/>
          </a:stretch>
        </p:blipFill>
        <p:spPr>
          <a:xfrm>
            <a:off x="139810" y="1396856"/>
            <a:ext cx="8927990" cy="4013344"/>
          </a:xfrm>
          <a:prstGeom prst="rect">
            <a:avLst/>
          </a:prstGeom>
        </p:spPr>
      </p:pic>
      <p:sp>
        <p:nvSpPr>
          <p:cNvPr id="4" name="TextBox 3"/>
          <p:cNvSpPr txBox="1"/>
          <p:nvPr/>
        </p:nvSpPr>
        <p:spPr>
          <a:xfrm rot="19918606">
            <a:off x="384677" y="2980463"/>
            <a:ext cx="8659865" cy="707886"/>
          </a:xfrm>
          <a:prstGeom prst="rect">
            <a:avLst/>
          </a:prstGeom>
          <a:solidFill>
            <a:srgbClr val="FFFFFF">
              <a:alpha val="25098"/>
            </a:srgbClr>
          </a:solidFill>
        </p:spPr>
        <p:txBody>
          <a:bodyPr wrap="square" rtlCol="0">
            <a:spAutoFit/>
          </a:bodyPr>
          <a:lstStyle/>
          <a:p>
            <a:pPr algn="ctr"/>
            <a:r>
              <a:rPr lang="en-US" sz="4000" b="1" dirty="0" smtClean="0">
                <a:solidFill>
                  <a:srgbClr val="FF0000"/>
                </a:solidFill>
              </a:rPr>
              <a:t>WAITING ON UPDATED IMAGE</a:t>
            </a:r>
            <a:endParaRPr lang="en-US" sz="4000" b="1" dirty="0">
              <a:solidFill>
                <a:srgbClr val="FF0000"/>
              </a:solidFill>
            </a:endParaRPr>
          </a:p>
        </p:txBody>
      </p:sp>
    </p:spTree>
    <p:extLst>
      <p:ext uri="{BB962C8B-B14F-4D97-AF65-F5344CB8AC3E}">
        <p14:creationId xmlns:p14="http://schemas.microsoft.com/office/powerpoint/2010/main" val="341533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chemeClr val="tx2"/>
                </a:solidFill>
              </a:rPr>
              <a:t>Solar for </a:t>
            </a:r>
            <a:r>
              <a:rPr lang="en-US" dirty="0" smtClean="0">
                <a:solidFill>
                  <a:schemeClr val="tx2"/>
                </a:solidFill>
              </a:rPr>
              <a:t>Low </a:t>
            </a:r>
            <a:r>
              <a:rPr lang="en-US" dirty="0">
                <a:solidFill>
                  <a:schemeClr val="tx2"/>
                </a:solidFill>
              </a:rPr>
              <a:t>Income Communities</a:t>
            </a:r>
          </a:p>
        </p:txBody>
      </p:sp>
      <p:sp>
        <p:nvSpPr>
          <p:cNvPr id="3" name="Text Placeholder 2"/>
          <p:cNvSpPr>
            <a:spLocks noGrp="1"/>
          </p:cNvSpPr>
          <p:nvPr>
            <p:ph type="body" sz="quarter" idx="10"/>
          </p:nvPr>
        </p:nvSpPr>
        <p:spPr/>
        <p:txBody>
          <a:bodyPr>
            <a:normAutofit/>
          </a:bodyPr>
          <a:lstStyle/>
          <a:p>
            <a:r>
              <a:rPr lang="en-US" sz="2800" dirty="0">
                <a:solidFill>
                  <a:schemeClr val="tx1"/>
                </a:solidFill>
              </a:rPr>
              <a:t>Oregon awarded $1.7 million from DOE </a:t>
            </a:r>
            <a:r>
              <a:rPr lang="en-US" sz="2800" dirty="0" err="1">
                <a:solidFill>
                  <a:schemeClr val="tx1"/>
                </a:solidFill>
              </a:rPr>
              <a:t>SunShot</a:t>
            </a:r>
            <a:r>
              <a:rPr lang="en-US" sz="2800" dirty="0">
                <a:solidFill>
                  <a:schemeClr val="tx1"/>
                </a:solidFill>
              </a:rPr>
              <a:t> to develop strategies that will bring solar to more low- and moderate-income residents.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819400"/>
            <a:ext cx="6261947" cy="3276600"/>
          </a:xfrm>
          <a:prstGeom prst="rect">
            <a:avLst/>
          </a:prstGeom>
        </p:spPr>
      </p:pic>
    </p:spTree>
    <p:extLst>
      <p:ext uri="{BB962C8B-B14F-4D97-AF65-F5344CB8AC3E}">
        <p14:creationId xmlns:p14="http://schemas.microsoft.com/office/powerpoint/2010/main" val="223911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685800"/>
          </a:xfrm>
        </p:spPr>
        <p:txBody>
          <a:bodyPr>
            <a:noAutofit/>
          </a:bodyPr>
          <a:lstStyle/>
          <a:p>
            <a:pPr algn="ctr"/>
            <a:r>
              <a:rPr lang="en-US" sz="4400" dirty="0" smtClean="0"/>
              <a:t>Trade Ally Feedback</a:t>
            </a:r>
            <a:endParaRPr lang="en-US" sz="4400" dirty="0"/>
          </a:p>
        </p:txBody>
      </p:sp>
    </p:spTree>
    <p:extLst>
      <p:ext uri="{BB962C8B-B14F-4D97-AF65-F5344CB8AC3E}">
        <p14:creationId xmlns:p14="http://schemas.microsoft.com/office/powerpoint/2010/main" val="3228819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chemeClr val="bg1"/>
                </a:solidFill>
              </a:rPr>
              <a:t>Questions?</a:t>
            </a:r>
          </a:p>
        </p:txBody>
      </p:sp>
      <p:sp>
        <p:nvSpPr>
          <p:cNvPr id="3" name="Text Placeholder 2"/>
          <p:cNvSpPr>
            <a:spLocks noGrp="1"/>
          </p:cNvSpPr>
          <p:nvPr>
            <p:ph type="body" sz="quarter" idx="11"/>
          </p:nvPr>
        </p:nvSpPr>
        <p:spPr/>
        <p:txBody>
          <a:bodyPr>
            <a:noAutofit/>
          </a:bodyPr>
          <a:lstStyle/>
          <a:p>
            <a:r>
              <a:rPr lang="en-US" sz="2200" dirty="0">
                <a:solidFill>
                  <a:schemeClr val="bg1"/>
                </a:solidFill>
              </a:rPr>
              <a:t>Jeni Hall</a:t>
            </a:r>
          </a:p>
          <a:p>
            <a:r>
              <a:rPr lang="en-US" sz="2200" dirty="0">
                <a:solidFill>
                  <a:schemeClr val="bg1"/>
                </a:solidFill>
              </a:rPr>
              <a:t>Sr. Project Manager </a:t>
            </a:r>
            <a:r>
              <a:rPr lang="en-US" sz="2200" dirty="0" smtClean="0">
                <a:solidFill>
                  <a:schemeClr val="bg1"/>
                </a:solidFill>
              </a:rPr>
              <a:t>̶ </a:t>
            </a:r>
            <a:r>
              <a:rPr lang="en-US" sz="2200" dirty="0">
                <a:solidFill>
                  <a:schemeClr val="bg1"/>
                </a:solidFill>
              </a:rPr>
              <a:t>Solar</a:t>
            </a:r>
          </a:p>
          <a:p>
            <a:r>
              <a:rPr lang="en-US" sz="2200" dirty="0">
                <a:solidFill>
                  <a:schemeClr val="bg1"/>
                </a:solidFill>
              </a:rPr>
              <a:t>jeni.hall@energytrust.org</a:t>
            </a:r>
          </a:p>
          <a:p>
            <a:r>
              <a:rPr lang="en-US" sz="2200" dirty="0">
                <a:solidFill>
                  <a:schemeClr val="bg1"/>
                </a:solidFill>
              </a:rPr>
              <a:t>503.459.4075</a:t>
            </a:r>
          </a:p>
        </p:txBody>
      </p:sp>
    </p:spTree>
    <p:extLst>
      <p:ext uri="{BB962C8B-B14F-4D97-AF65-F5344CB8AC3E}">
        <p14:creationId xmlns:p14="http://schemas.microsoft.com/office/powerpoint/2010/main" val="3391697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685800"/>
          </a:xfrm>
        </p:spPr>
        <p:txBody>
          <a:bodyPr>
            <a:noAutofit/>
          </a:bodyPr>
          <a:lstStyle/>
          <a:p>
            <a:pPr algn="ctr"/>
            <a:r>
              <a:rPr lang="en-US" sz="4400" dirty="0" smtClean="0"/>
              <a:t>Residential Energy Tax Credit Dates to Remember</a:t>
            </a:r>
            <a:endParaRPr lang="en-US" sz="4400" dirty="0"/>
          </a:p>
        </p:txBody>
      </p:sp>
    </p:spTree>
    <p:extLst>
      <p:ext uri="{BB962C8B-B14F-4D97-AF65-F5344CB8AC3E}">
        <p14:creationId xmlns:p14="http://schemas.microsoft.com/office/powerpoint/2010/main" val="3351701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Residential Energy Tax Credit Timeline</a:t>
            </a:r>
            <a:endParaRPr lang="en-US" dirty="0">
              <a:solidFill>
                <a:schemeClr val="tx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5271566"/>
              </p:ext>
            </p:extLst>
          </p:nvPr>
        </p:nvGraphicFramePr>
        <p:xfrm>
          <a:off x="262890" y="1247014"/>
          <a:ext cx="8674100" cy="3606767"/>
        </p:xfrm>
        <a:graphic>
          <a:graphicData uri="http://schemas.openxmlformats.org/drawingml/2006/table">
            <a:tbl>
              <a:tblPr bandRow="1">
                <a:tableStyleId>{21E4AEA4-8DFA-4A89-87EB-49C32662AFE0}</a:tableStyleId>
              </a:tblPr>
              <a:tblGrid>
                <a:gridCol w="5608254">
                  <a:extLst>
                    <a:ext uri="{9D8B030D-6E8A-4147-A177-3AD203B41FA5}">
                      <a16:colId xmlns:a16="http://schemas.microsoft.com/office/drawing/2014/main" val="3276639793"/>
                    </a:ext>
                  </a:extLst>
                </a:gridCol>
                <a:gridCol w="3065846">
                  <a:extLst>
                    <a:ext uri="{9D8B030D-6E8A-4147-A177-3AD203B41FA5}">
                      <a16:colId xmlns:a16="http://schemas.microsoft.com/office/drawing/2014/main" val="2614037635"/>
                    </a:ext>
                  </a:extLst>
                </a:gridCol>
              </a:tblGrid>
              <a:tr h="830262">
                <a:tc>
                  <a:txBody>
                    <a:bodyPr/>
                    <a:lstStyle/>
                    <a:p>
                      <a:r>
                        <a:rPr lang="en-US" sz="2400" dirty="0" smtClean="0">
                          <a:solidFill>
                            <a:schemeClr val="tx1"/>
                          </a:solidFill>
                        </a:rPr>
                        <a:t>Contract signed with Deposit </a:t>
                      </a:r>
                      <a:endParaRPr lang="en-US" sz="2400" dirty="0"/>
                    </a:p>
                  </a:txBody>
                  <a:tcPr anchor="ctr"/>
                </a:tc>
                <a:tc>
                  <a:txBody>
                    <a:bodyPr/>
                    <a:lstStyle/>
                    <a:p>
                      <a:r>
                        <a:rPr lang="en-US" sz="2400" dirty="0" smtClean="0"/>
                        <a:t>December</a:t>
                      </a:r>
                      <a:r>
                        <a:rPr lang="en-US" sz="2400" baseline="0" dirty="0" smtClean="0"/>
                        <a:t> 31, 2017</a:t>
                      </a:r>
                      <a:endParaRPr lang="en-US" sz="2400" dirty="0"/>
                    </a:p>
                  </a:txBody>
                  <a:tcPr anchor="ctr"/>
                </a:tc>
                <a:extLst>
                  <a:ext uri="{0D108BD9-81ED-4DB2-BD59-A6C34878D82A}">
                    <a16:rowId xmlns:a16="http://schemas.microsoft.com/office/drawing/2014/main" val="3464525110"/>
                  </a:ext>
                </a:extLst>
              </a:tr>
              <a:tr h="1066800">
                <a:tc>
                  <a:txBody>
                    <a:bodyPr/>
                    <a:lstStyle/>
                    <a:p>
                      <a:r>
                        <a:rPr lang="en-US" sz="2400" dirty="0" smtClean="0">
                          <a:solidFill>
                            <a:schemeClr val="tx1"/>
                          </a:solidFill>
                        </a:rPr>
                        <a:t>Energy Trust &amp; ODOE Applications Submitted in </a:t>
                      </a:r>
                      <a:r>
                        <a:rPr lang="en-US" sz="2400" dirty="0" err="1" smtClean="0">
                          <a:solidFill>
                            <a:schemeClr val="tx1"/>
                          </a:solidFill>
                        </a:rPr>
                        <a:t>PowerClerk</a:t>
                      </a:r>
                      <a:endParaRPr lang="en-US" sz="2400" dirty="0"/>
                    </a:p>
                  </a:txBody>
                  <a:tcPr anchor="ctr"/>
                </a:tc>
                <a:tc>
                  <a:txBody>
                    <a:bodyPr/>
                    <a:lstStyle/>
                    <a:p>
                      <a:r>
                        <a:rPr lang="en-US" sz="2400" dirty="0" smtClean="0"/>
                        <a:t>December 31, 2017</a:t>
                      </a:r>
                      <a:endParaRPr lang="en-US" sz="2400" dirty="0"/>
                    </a:p>
                  </a:txBody>
                  <a:tcPr anchor="ctr"/>
                </a:tc>
                <a:extLst>
                  <a:ext uri="{0D108BD9-81ED-4DB2-BD59-A6C34878D82A}">
                    <a16:rowId xmlns:a16="http://schemas.microsoft.com/office/drawing/2014/main" val="2496379967"/>
                  </a:ext>
                </a:extLst>
              </a:tr>
              <a:tr h="611013">
                <a:tc>
                  <a:txBody>
                    <a:bodyPr/>
                    <a:lstStyle/>
                    <a:p>
                      <a:r>
                        <a:rPr lang="en-US" sz="2400" dirty="0" smtClean="0">
                          <a:solidFill>
                            <a:schemeClr val="tx1"/>
                          </a:solidFill>
                        </a:rPr>
                        <a:t>Project Operational and</a:t>
                      </a:r>
                      <a:r>
                        <a:rPr lang="en-US" sz="2400" baseline="0" dirty="0" smtClean="0">
                          <a:solidFill>
                            <a:schemeClr val="tx1"/>
                          </a:solidFill>
                        </a:rPr>
                        <a:t> Jurisdictional </a:t>
                      </a:r>
                      <a:r>
                        <a:rPr lang="en-US" sz="2400" dirty="0" smtClean="0">
                          <a:solidFill>
                            <a:schemeClr val="tx1"/>
                          </a:solidFill>
                        </a:rPr>
                        <a:t>Inspection Complete</a:t>
                      </a:r>
                      <a:endParaRPr lang="en-US" sz="2400" dirty="0"/>
                    </a:p>
                  </a:txBody>
                  <a:tcPr anchor="ctr"/>
                </a:tc>
                <a:tc>
                  <a:txBody>
                    <a:bodyPr/>
                    <a:lstStyle/>
                    <a:p>
                      <a:r>
                        <a:rPr lang="en-US" sz="2400" dirty="0" smtClean="0"/>
                        <a:t>April 1, 2018</a:t>
                      </a:r>
                      <a:endParaRPr lang="en-US" sz="2400" dirty="0"/>
                    </a:p>
                  </a:txBody>
                  <a:tcPr anchor="ctr"/>
                </a:tc>
                <a:extLst>
                  <a:ext uri="{0D108BD9-81ED-4DB2-BD59-A6C34878D82A}">
                    <a16:rowId xmlns:a16="http://schemas.microsoft.com/office/drawing/2014/main" val="2392945634"/>
                  </a:ext>
                </a:extLst>
              </a:tr>
              <a:tr h="886745">
                <a:tc>
                  <a:txBody>
                    <a:bodyPr/>
                    <a:lstStyle/>
                    <a:p>
                      <a:r>
                        <a:rPr lang="en-US" sz="2400" dirty="0" smtClean="0">
                          <a:solidFill>
                            <a:schemeClr val="tx1"/>
                          </a:solidFill>
                        </a:rPr>
                        <a:t>Application Electronically Signed </a:t>
                      </a:r>
                      <a:endParaRPr lang="en-US" sz="2400" dirty="0"/>
                    </a:p>
                  </a:txBody>
                  <a:tcPr anchor="ctr"/>
                </a:tc>
                <a:tc>
                  <a:txBody>
                    <a:bodyPr/>
                    <a:lstStyle/>
                    <a:p>
                      <a:r>
                        <a:rPr lang="en-US" sz="2400" dirty="0" smtClean="0"/>
                        <a:t>June</a:t>
                      </a:r>
                      <a:r>
                        <a:rPr lang="en-US" sz="2400" baseline="0" dirty="0" smtClean="0"/>
                        <a:t> 1, 2018</a:t>
                      </a:r>
                      <a:endParaRPr lang="en-US" sz="2400" dirty="0"/>
                    </a:p>
                  </a:txBody>
                  <a:tcPr anchor="ctr"/>
                </a:tc>
                <a:extLst>
                  <a:ext uri="{0D108BD9-81ED-4DB2-BD59-A6C34878D82A}">
                    <a16:rowId xmlns:a16="http://schemas.microsoft.com/office/drawing/2014/main" val="2524619435"/>
                  </a:ext>
                </a:extLst>
              </a:tr>
            </a:tbl>
          </a:graphicData>
        </a:graphic>
      </p:graphicFrame>
      <p:pic>
        <p:nvPicPr>
          <p:cNvPr id="7" name="Picture 6"/>
          <p:cNvPicPr>
            <a:picLocks noChangeAspect="1"/>
          </p:cNvPicPr>
          <p:nvPr/>
        </p:nvPicPr>
        <p:blipFill>
          <a:blip r:embed="rId3"/>
          <a:stretch>
            <a:fillRect/>
          </a:stretch>
        </p:blipFill>
        <p:spPr>
          <a:xfrm>
            <a:off x="0" y="5059802"/>
            <a:ext cx="9144000" cy="1805126"/>
          </a:xfrm>
          <a:prstGeom prst="rect">
            <a:avLst/>
          </a:prstGeom>
        </p:spPr>
      </p:pic>
    </p:spTree>
    <p:extLst>
      <p:ext uri="{BB962C8B-B14F-4D97-AF65-F5344CB8AC3E}">
        <p14:creationId xmlns:p14="http://schemas.microsoft.com/office/powerpoint/2010/main" val="3449715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685800"/>
          </a:xfrm>
        </p:spPr>
        <p:txBody>
          <a:bodyPr>
            <a:noAutofit/>
          </a:bodyPr>
          <a:lstStyle/>
          <a:p>
            <a:pPr algn="ctr"/>
            <a:r>
              <a:rPr lang="en-US" sz="4400" dirty="0" smtClean="0"/>
              <a:t>Get Prepared for 2018!</a:t>
            </a:r>
            <a:endParaRPr lang="en-US" sz="4400" dirty="0"/>
          </a:p>
        </p:txBody>
      </p:sp>
    </p:spTree>
    <p:extLst>
      <p:ext uri="{BB962C8B-B14F-4D97-AF65-F5344CB8AC3E}">
        <p14:creationId xmlns:p14="http://schemas.microsoft.com/office/powerpoint/2010/main" val="2129042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chemeClr val="tx2"/>
                </a:solidFill>
              </a:rPr>
              <a:t>Solar Marketing Training Series</a:t>
            </a:r>
          </a:p>
        </p:txBody>
      </p:sp>
      <p:sp>
        <p:nvSpPr>
          <p:cNvPr id="3" name="Text Placeholder 2"/>
          <p:cNvSpPr>
            <a:spLocks noGrp="1"/>
          </p:cNvSpPr>
          <p:nvPr>
            <p:ph type="body" sz="quarter" idx="10"/>
          </p:nvPr>
        </p:nvSpPr>
        <p:spPr>
          <a:xfrm>
            <a:off x="457200" y="3796706"/>
            <a:ext cx="5257800" cy="2384050"/>
          </a:xfrm>
        </p:spPr>
        <p:txBody>
          <a:bodyPr>
            <a:normAutofit/>
          </a:bodyPr>
          <a:lstStyle/>
          <a:p>
            <a:pPr marL="457200" indent="-457200">
              <a:buFont typeface="Arial" panose="020B0604020202020204" pitchFamily="34" charset="0"/>
              <a:buChar char="•"/>
            </a:pPr>
            <a:r>
              <a:rPr lang="en-US" sz="2800" dirty="0" smtClean="0">
                <a:solidFill>
                  <a:schemeClr val="tx1"/>
                </a:solidFill>
              </a:rPr>
              <a:t>6-part </a:t>
            </a:r>
            <a:r>
              <a:rPr lang="en-US" sz="2800" dirty="0">
                <a:solidFill>
                  <a:schemeClr val="tx1"/>
                </a:solidFill>
              </a:rPr>
              <a:t>training series</a:t>
            </a:r>
          </a:p>
          <a:p>
            <a:pPr marL="457200" indent="-457200">
              <a:buFont typeface="Arial" panose="020B0604020202020204" pitchFamily="34" charset="0"/>
              <a:buChar char="•"/>
            </a:pPr>
            <a:r>
              <a:rPr lang="en-US" sz="2800" dirty="0">
                <a:solidFill>
                  <a:schemeClr val="tx1"/>
                </a:solidFill>
              </a:rPr>
              <a:t>Webinars, podcasts, blog articles and worksheets</a:t>
            </a:r>
          </a:p>
          <a:p>
            <a:pPr marL="457200" indent="-457200">
              <a:buFont typeface="Arial" panose="020B0604020202020204" pitchFamily="34" charset="0"/>
              <a:buChar char="•"/>
            </a:pPr>
            <a:r>
              <a:rPr lang="en-US" sz="2800" dirty="0">
                <a:solidFill>
                  <a:schemeClr val="tx1"/>
                </a:solidFill>
              </a:rPr>
              <a:t>Available on </a:t>
            </a:r>
            <a:r>
              <a:rPr lang="en-US" dirty="0">
                <a:solidFill>
                  <a:schemeClr val="tx1"/>
                </a:solidFill>
              </a:rPr>
              <a:t>h</a:t>
            </a:r>
            <a:r>
              <a:rPr lang="en-US" sz="2800" dirty="0" smtClean="0">
                <a:solidFill>
                  <a:schemeClr val="tx1"/>
                </a:solidFill>
              </a:rPr>
              <a:t>eatspring.com</a:t>
            </a:r>
            <a:endParaRPr lang="en-US" sz="2800" dirty="0">
              <a:solidFill>
                <a:schemeClr val="tx1"/>
              </a:solidFill>
            </a:endParaRPr>
          </a:p>
        </p:txBody>
      </p:sp>
      <p:pic>
        <p:nvPicPr>
          <p:cNvPr id="10" name="Picture 9"/>
          <p:cNvPicPr>
            <a:picLocks noChangeAspect="1"/>
          </p:cNvPicPr>
          <p:nvPr/>
        </p:nvPicPr>
        <p:blipFill>
          <a:blip r:embed="rId3"/>
          <a:stretch>
            <a:fillRect/>
          </a:stretch>
        </p:blipFill>
        <p:spPr>
          <a:xfrm>
            <a:off x="381000" y="988779"/>
            <a:ext cx="5792164" cy="2478676"/>
          </a:xfrm>
          <a:prstGeom prst="rect">
            <a:avLst/>
          </a:prstGeom>
        </p:spPr>
      </p:pic>
      <p:sp>
        <p:nvSpPr>
          <p:cNvPr id="11" name="Rectangle 10"/>
          <p:cNvSpPr/>
          <p:nvPr/>
        </p:nvSpPr>
        <p:spPr>
          <a:xfrm>
            <a:off x="2064422" y="6324600"/>
            <a:ext cx="7044942" cy="523220"/>
          </a:xfrm>
          <a:prstGeom prst="rect">
            <a:avLst/>
          </a:prstGeom>
        </p:spPr>
        <p:txBody>
          <a:bodyPr wrap="none">
            <a:spAutoFit/>
          </a:bodyPr>
          <a:lstStyle/>
          <a:p>
            <a:r>
              <a:rPr lang="en-US" sz="2800" dirty="0">
                <a:solidFill>
                  <a:schemeClr val="tx2"/>
                </a:solidFill>
              </a:rPr>
              <a:t>www.energytrust.org/businessdevelopment</a:t>
            </a:r>
          </a:p>
        </p:txBody>
      </p:sp>
      <p:grpSp>
        <p:nvGrpSpPr>
          <p:cNvPr id="9" name="Group 8"/>
          <p:cNvGrpSpPr/>
          <p:nvPr/>
        </p:nvGrpSpPr>
        <p:grpSpPr>
          <a:xfrm>
            <a:off x="6477001" y="922721"/>
            <a:ext cx="2285999" cy="5317357"/>
            <a:chOff x="6629400" y="922721"/>
            <a:chExt cx="2285999" cy="5317357"/>
          </a:xfrm>
        </p:grpSpPr>
        <p:grpSp>
          <p:nvGrpSpPr>
            <p:cNvPr id="8" name="Group 7"/>
            <p:cNvGrpSpPr>
              <a:grpSpLocks noChangeAspect="1"/>
            </p:cNvGrpSpPr>
            <p:nvPr/>
          </p:nvGrpSpPr>
          <p:grpSpPr>
            <a:xfrm>
              <a:off x="6934200" y="922721"/>
              <a:ext cx="1981199" cy="5317357"/>
              <a:chOff x="6060307" y="1503172"/>
              <a:chExt cx="1535574" cy="4121340"/>
            </a:xfrm>
          </p:grpSpPr>
          <p:pic>
            <p:nvPicPr>
              <p:cNvPr id="6" name="Picture 5"/>
              <p:cNvPicPr>
                <a:picLocks noChangeAspect="1"/>
              </p:cNvPicPr>
              <p:nvPr/>
            </p:nvPicPr>
            <p:blipFill rotWithShape="1">
              <a:blip r:embed="rId4"/>
              <a:srcRect l="24052" t="9677" r="31545" b="40561"/>
              <a:stretch/>
            </p:blipFill>
            <p:spPr>
              <a:xfrm>
                <a:off x="6060307" y="1503172"/>
                <a:ext cx="1535573" cy="2611628"/>
              </a:xfrm>
              <a:prstGeom prst="rect">
                <a:avLst/>
              </a:prstGeom>
            </p:spPr>
          </p:pic>
          <p:pic>
            <p:nvPicPr>
              <p:cNvPr id="7" name="Picture 6"/>
              <p:cNvPicPr>
                <a:picLocks noChangeAspect="1"/>
              </p:cNvPicPr>
              <p:nvPr/>
            </p:nvPicPr>
            <p:blipFill rotWithShape="1">
              <a:blip r:embed="rId4"/>
              <a:srcRect l="24052" t="72595" r="31545"/>
              <a:stretch/>
            </p:blipFill>
            <p:spPr>
              <a:xfrm>
                <a:off x="6060308" y="4186237"/>
                <a:ext cx="1535573" cy="1438275"/>
              </a:xfrm>
              <a:prstGeom prst="rect">
                <a:avLst/>
              </a:prstGeom>
            </p:spPr>
          </p:pic>
        </p:grpSp>
        <p:sp>
          <p:nvSpPr>
            <p:cNvPr id="4" name="Rectangle 3"/>
            <p:cNvSpPr/>
            <p:nvPr/>
          </p:nvSpPr>
          <p:spPr>
            <a:xfrm>
              <a:off x="6629400" y="1012842"/>
              <a:ext cx="381000" cy="6627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29400" y="946814"/>
              <a:ext cx="457200" cy="400110"/>
            </a:xfrm>
            <a:prstGeom prst="rect">
              <a:avLst/>
            </a:prstGeom>
            <a:noFill/>
          </p:spPr>
          <p:txBody>
            <a:bodyPr wrap="square" rtlCol="0">
              <a:spAutoFit/>
            </a:bodyPr>
            <a:lstStyle/>
            <a:p>
              <a:r>
                <a:rPr lang="en-US" sz="2000" dirty="0" smtClean="0">
                  <a:solidFill>
                    <a:schemeClr val="bg1"/>
                  </a:solidFill>
                  <a:latin typeface="Arial Rounded MT Bold" panose="020F0704030504030204" pitchFamily="34" charset="0"/>
                  <a:cs typeface="Arial" panose="020B0604020202020204" pitchFamily="34" charset="0"/>
                </a:rPr>
                <a:t>1.</a:t>
              </a:r>
              <a:endParaRPr lang="en-US" sz="2000" dirty="0">
                <a:solidFill>
                  <a:schemeClr val="bg1"/>
                </a:solidFill>
                <a:latin typeface="Arial Rounded MT Bold" panose="020F0704030504030204" pitchFamily="34" charset="0"/>
                <a:cs typeface="Arial" panose="020B0604020202020204" pitchFamily="34" charset="0"/>
              </a:endParaRPr>
            </a:p>
          </p:txBody>
        </p:sp>
        <p:sp>
          <p:nvSpPr>
            <p:cNvPr id="12" name="Rectangle 11"/>
            <p:cNvSpPr/>
            <p:nvPr/>
          </p:nvSpPr>
          <p:spPr>
            <a:xfrm>
              <a:off x="6629400" y="1851819"/>
              <a:ext cx="381000" cy="6627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29400" y="1785791"/>
              <a:ext cx="457200" cy="400110"/>
            </a:xfrm>
            <a:prstGeom prst="rect">
              <a:avLst/>
            </a:prstGeom>
            <a:noFill/>
          </p:spPr>
          <p:txBody>
            <a:bodyPr wrap="square" rtlCol="0">
              <a:spAutoFit/>
            </a:bodyPr>
            <a:lstStyle/>
            <a:p>
              <a:r>
                <a:rPr lang="en-US" sz="2000" dirty="0">
                  <a:solidFill>
                    <a:schemeClr val="bg1"/>
                  </a:solidFill>
                  <a:latin typeface="Arial Rounded MT Bold" panose="020F0704030504030204" pitchFamily="34" charset="0"/>
                </a:rPr>
                <a:t>2</a:t>
              </a:r>
              <a:r>
                <a:rPr lang="en-US" sz="2000" dirty="0" smtClean="0">
                  <a:solidFill>
                    <a:schemeClr val="bg1"/>
                  </a:solidFill>
                  <a:latin typeface="Arial Rounded MT Bold" panose="020F0704030504030204" pitchFamily="34" charset="0"/>
                </a:rPr>
                <a:t>.</a:t>
              </a:r>
              <a:endParaRPr lang="en-US" sz="2000" dirty="0">
                <a:solidFill>
                  <a:schemeClr val="bg1"/>
                </a:solidFill>
                <a:latin typeface="Arial Rounded MT Bold" panose="020F0704030504030204" pitchFamily="34" charset="0"/>
              </a:endParaRPr>
            </a:p>
          </p:txBody>
        </p:sp>
        <p:sp>
          <p:nvSpPr>
            <p:cNvPr id="14" name="Rectangle 13"/>
            <p:cNvSpPr/>
            <p:nvPr/>
          </p:nvSpPr>
          <p:spPr>
            <a:xfrm>
              <a:off x="6629400" y="2699957"/>
              <a:ext cx="381000" cy="6627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29400" y="2633929"/>
              <a:ext cx="457200" cy="400110"/>
            </a:xfrm>
            <a:prstGeom prst="rect">
              <a:avLst/>
            </a:prstGeom>
            <a:noFill/>
          </p:spPr>
          <p:txBody>
            <a:bodyPr wrap="square" rtlCol="0">
              <a:spAutoFit/>
            </a:bodyPr>
            <a:lstStyle/>
            <a:p>
              <a:r>
                <a:rPr lang="en-US" sz="2000" dirty="0" smtClean="0">
                  <a:solidFill>
                    <a:schemeClr val="bg1"/>
                  </a:solidFill>
                  <a:latin typeface="Arial Rounded MT Bold" panose="020F0704030504030204" pitchFamily="34" charset="0"/>
                </a:rPr>
                <a:t>3.</a:t>
              </a:r>
              <a:endParaRPr lang="en-US" sz="2000" dirty="0">
                <a:solidFill>
                  <a:schemeClr val="bg1"/>
                </a:solidFill>
                <a:latin typeface="Arial Rounded MT Bold" panose="020F0704030504030204" pitchFamily="34" charset="0"/>
              </a:endParaRPr>
            </a:p>
          </p:txBody>
        </p:sp>
        <p:sp>
          <p:nvSpPr>
            <p:cNvPr id="16" name="Rectangle 15"/>
            <p:cNvSpPr/>
            <p:nvPr/>
          </p:nvSpPr>
          <p:spPr>
            <a:xfrm>
              <a:off x="6629400" y="3533483"/>
              <a:ext cx="381000" cy="6627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629400" y="3467455"/>
              <a:ext cx="457200" cy="400110"/>
            </a:xfrm>
            <a:prstGeom prst="rect">
              <a:avLst/>
            </a:prstGeom>
            <a:noFill/>
          </p:spPr>
          <p:txBody>
            <a:bodyPr wrap="square" rtlCol="0">
              <a:spAutoFit/>
            </a:bodyPr>
            <a:lstStyle/>
            <a:p>
              <a:r>
                <a:rPr lang="en-US" sz="2000" dirty="0" smtClean="0">
                  <a:solidFill>
                    <a:schemeClr val="bg1"/>
                  </a:solidFill>
                  <a:latin typeface="Arial Rounded MT Bold" panose="020F0704030504030204" pitchFamily="34" charset="0"/>
                </a:rPr>
                <a:t>4.</a:t>
              </a:r>
              <a:endParaRPr lang="en-US" sz="2000" dirty="0">
                <a:solidFill>
                  <a:schemeClr val="bg1"/>
                </a:solidFill>
                <a:latin typeface="Arial Rounded MT Bold" panose="020F0704030504030204" pitchFamily="34" charset="0"/>
              </a:endParaRPr>
            </a:p>
          </p:txBody>
        </p:sp>
        <p:sp>
          <p:nvSpPr>
            <p:cNvPr id="18" name="Rectangle 17"/>
            <p:cNvSpPr/>
            <p:nvPr/>
          </p:nvSpPr>
          <p:spPr>
            <a:xfrm>
              <a:off x="6629400" y="4403612"/>
              <a:ext cx="381000" cy="6627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29400" y="4337584"/>
              <a:ext cx="457200" cy="400110"/>
            </a:xfrm>
            <a:prstGeom prst="rect">
              <a:avLst/>
            </a:prstGeom>
            <a:noFill/>
          </p:spPr>
          <p:txBody>
            <a:bodyPr wrap="square" rtlCol="0">
              <a:spAutoFit/>
            </a:bodyPr>
            <a:lstStyle/>
            <a:p>
              <a:r>
                <a:rPr lang="en-US" sz="2000" dirty="0" smtClean="0">
                  <a:solidFill>
                    <a:schemeClr val="bg1"/>
                  </a:solidFill>
                  <a:latin typeface="Arial Rounded MT Bold" panose="020F0704030504030204" pitchFamily="34" charset="0"/>
                </a:rPr>
                <a:t>5.</a:t>
              </a:r>
              <a:endParaRPr lang="en-US" sz="2000" dirty="0">
                <a:solidFill>
                  <a:schemeClr val="bg1"/>
                </a:solidFill>
                <a:latin typeface="Arial Rounded MT Bold" panose="020F0704030504030204" pitchFamily="34" charset="0"/>
              </a:endParaRPr>
            </a:p>
          </p:txBody>
        </p:sp>
        <p:sp>
          <p:nvSpPr>
            <p:cNvPr id="20" name="Rectangle 19"/>
            <p:cNvSpPr/>
            <p:nvPr/>
          </p:nvSpPr>
          <p:spPr>
            <a:xfrm>
              <a:off x="6629400" y="5203208"/>
              <a:ext cx="381000" cy="6627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629400" y="5137180"/>
              <a:ext cx="457200" cy="400110"/>
            </a:xfrm>
            <a:prstGeom prst="rect">
              <a:avLst/>
            </a:prstGeom>
            <a:noFill/>
          </p:spPr>
          <p:txBody>
            <a:bodyPr wrap="square" rtlCol="0">
              <a:spAutoFit/>
            </a:bodyPr>
            <a:lstStyle/>
            <a:p>
              <a:r>
                <a:rPr lang="en-US" sz="2000" dirty="0">
                  <a:solidFill>
                    <a:schemeClr val="bg1"/>
                  </a:solidFill>
                  <a:latin typeface="Arial Rounded MT Bold" panose="020F0704030504030204" pitchFamily="34" charset="0"/>
                </a:rPr>
                <a:t>6</a:t>
              </a:r>
              <a:r>
                <a:rPr lang="en-US" sz="2000" dirty="0" smtClean="0">
                  <a:solidFill>
                    <a:schemeClr val="bg1"/>
                  </a:solidFill>
                  <a:latin typeface="Arial Rounded MT Bold" panose="020F0704030504030204" pitchFamily="34" charset="0"/>
                </a:rPr>
                <a:t>.</a:t>
              </a:r>
              <a:endParaRPr lang="en-US" sz="2000" dirty="0">
                <a:solidFill>
                  <a:schemeClr val="bg1"/>
                </a:solidFill>
                <a:latin typeface="Arial Rounded MT Bold" panose="020F0704030504030204" pitchFamily="34" charset="0"/>
              </a:endParaRPr>
            </a:p>
          </p:txBody>
        </p:sp>
      </p:grpSp>
    </p:spTree>
    <p:extLst>
      <p:ext uri="{BB962C8B-B14F-4D97-AF65-F5344CB8AC3E}">
        <p14:creationId xmlns:p14="http://schemas.microsoft.com/office/powerpoint/2010/main" val="1833481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chemeClr val="tx2"/>
                </a:solidFill>
              </a:rPr>
              <a:t>Financial Management Consulting</a:t>
            </a:r>
          </a:p>
        </p:txBody>
      </p:sp>
      <p:sp>
        <p:nvSpPr>
          <p:cNvPr id="3" name="Text Placeholder 2"/>
          <p:cNvSpPr>
            <a:spLocks noGrp="1"/>
          </p:cNvSpPr>
          <p:nvPr>
            <p:ph type="body" sz="quarter" idx="10"/>
          </p:nvPr>
        </p:nvSpPr>
        <p:spPr/>
        <p:txBody>
          <a:bodyPr/>
          <a:lstStyle/>
          <a:p>
            <a:r>
              <a:rPr lang="en-US" sz="2800" dirty="0">
                <a:solidFill>
                  <a:schemeClr val="tx1"/>
                </a:solidFill>
              </a:rPr>
              <a:t>The following services are eligible for a 50 percent cost match:</a:t>
            </a:r>
          </a:p>
          <a:p>
            <a:pPr marL="514350" indent="-514350">
              <a:buFont typeface="+mj-lt"/>
              <a:buAutoNum type="arabicPeriod"/>
            </a:pPr>
            <a:r>
              <a:rPr lang="en-US" sz="2800" dirty="0">
                <a:solidFill>
                  <a:schemeClr val="tx1"/>
                </a:solidFill>
              </a:rPr>
              <a:t>Complete Financial Management Assessment</a:t>
            </a:r>
          </a:p>
          <a:p>
            <a:pPr marL="514350" indent="-514350">
              <a:buFont typeface="+mj-lt"/>
              <a:buAutoNum type="arabicPeriod"/>
            </a:pPr>
            <a:r>
              <a:rPr lang="en-US" sz="2800" dirty="0">
                <a:solidFill>
                  <a:schemeClr val="tx1"/>
                </a:solidFill>
              </a:rPr>
              <a:t>Hourly Financial Consulting</a:t>
            </a:r>
          </a:p>
          <a:p>
            <a:pPr marL="514350" indent="-514350">
              <a:buFont typeface="+mj-lt"/>
              <a:buAutoNum type="arabicPeriod"/>
            </a:pPr>
            <a:r>
              <a:rPr lang="en-US" sz="2800" dirty="0">
                <a:solidFill>
                  <a:schemeClr val="tx1"/>
                </a:solidFill>
              </a:rPr>
              <a:t>Bimonthly “Remote CFO” Meetings</a:t>
            </a:r>
          </a:p>
          <a:p>
            <a:endParaRPr lang="en-US" dirty="0">
              <a:solidFill>
                <a:schemeClr val="tx1"/>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4772" b="27804"/>
          <a:stretch/>
        </p:blipFill>
        <p:spPr>
          <a:xfrm>
            <a:off x="0" y="3733800"/>
            <a:ext cx="9144000" cy="2625436"/>
          </a:xfrm>
          <a:prstGeom prst="rect">
            <a:avLst/>
          </a:prstGeom>
        </p:spPr>
      </p:pic>
      <p:sp>
        <p:nvSpPr>
          <p:cNvPr id="10" name="Rectangle 9"/>
          <p:cNvSpPr/>
          <p:nvPr/>
        </p:nvSpPr>
        <p:spPr>
          <a:xfrm>
            <a:off x="2064422" y="6324600"/>
            <a:ext cx="7044942" cy="523220"/>
          </a:xfrm>
          <a:prstGeom prst="rect">
            <a:avLst/>
          </a:prstGeom>
        </p:spPr>
        <p:txBody>
          <a:bodyPr wrap="none">
            <a:spAutoFit/>
          </a:bodyPr>
          <a:lstStyle/>
          <a:p>
            <a:r>
              <a:rPr lang="en-US" sz="2800" dirty="0">
                <a:solidFill>
                  <a:schemeClr val="tx2"/>
                </a:solidFill>
              </a:rPr>
              <a:t>www.energytrust.org/businessdevelopment</a:t>
            </a:r>
          </a:p>
        </p:txBody>
      </p:sp>
    </p:spTree>
    <p:extLst>
      <p:ext uri="{BB962C8B-B14F-4D97-AF65-F5344CB8AC3E}">
        <p14:creationId xmlns:p14="http://schemas.microsoft.com/office/powerpoint/2010/main" val="11492071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chemeClr val="tx2"/>
                </a:solidFill>
              </a:rPr>
              <a:t>Business Development Fund</a:t>
            </a:r>
          </a:p>
        </p:txBody>
      </p:sp>
      <p:pic>
        <p:nvPicPr>
          <p:cNvPr id="6" name="Picture 5"/>
          <p:cNvPicPr>
            <a:picLocks noChangeAspect="1"/>
          </p:cNvPicPr>
          <p:nvPr/>
        </p:nvPicPr>
        <p:blipFill rotWithShape="1">
          <a:blip r:embed="rId3"/>
          <a:srcRect t="11882"/>
          <a:stretch/>
        </p:blipFill>
        <p:spPr>
          <a:xfrm>
            <a:off x="1371600" y="1013676"/>
            <a:ext cx="6400800" cy="5768124"/>
          </a:xfrm>
          <a:prstGeom prst="rect">
            <a:avLst/>
          </a:prstGeom>
        </p:spPr>
      </p:pic>
      <p:sp>
        <p:nvSpPr>
          <p:cNvPr id="5" name="Rectangle 4"/>
          <p:cNvSpPr/>
          <p:nvPr/>
        </p:nvSpPr>
        <p:spPr>
          <a:xfrm>
            <a:off x="1371600" y="6324600"/>
            <a:ext cx="7737764" cy="523220"/>
          </a:xfrm>
          <a:prstGeom prst="rect">
            <a:avLst/>
          </a:prstGeom>
          <a:solidFill>
            <a:schemeClr val="bg1"/>
          </a:solidFill>
        </p:spPr>
        <p:txBody>
          <a:bodyPr wrap="square">
            <a:spAutoFit/>
          </a:bodyPr>
          <a:lstStyle/>
          <a:p>
            <a:pPr algn="r"/>
            <a:r>
              <a:rPr lang="en-US" sz="2800" dirty="0">
                <a:solidFill>
                  <a:schemeClr val="tx2"/>
                </a:solidFill>
              </a:rPr>
              <a:t>www.energytrust.org/businessdevelopment</a:t>
            </a:r>
          </a:p>
        </p:txBody>
      </p:sp>
    </p:spTree>
    <p:extLst>
      <p:ext uri="{BB962C8B-B14F-4D97-AF65-F5344CB8AC3E}">
        <p14:creationId xmlns:p14="http://schemas.microsoft.com/office/powerpoint/2010/main" val="567794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Business Development Fund</a:t>
            </a:r>
            <a:endParaRPr lang="en-US" dirty="0"/>
          </a:p>
        </p:txBody>
      </p:sp>
      <p:sp>
        <p:nvSpPr>
          <p:cNvPr id="3" name="Text Placeholder 2"/>
          <p:cNvSpPr>
            <a:spLocks noGrp="1"/>
          </p:cNvSpPr>
          <p:nvPr>
            <p:ph type="body" sz="quarter" idx="11"/>
          </p:nvPr>
        </p:nvSpPr>
        <p:spPr/>
        <p:txBody>
          <a:bodyPr/>
          <a:lstStyle/>
          <a:p>
            <a:r>
              <a:rPr lang="en-US" dirty="0" smtClean="0"/>
              <a:t>Cooperative marketing</a:t>
            </a:r>
            <a:endParaRPr lang="en-US" dirty="0"/>
          </a:p>
          <a:p>
            <a:endParaRPr lang="en-US" dirty="0" smtClean="0"/>
          </a:p>
          <a:p>
            <a:r>
              <a:rPr lang="en-US" dirty="0" smtClean="0"/>
              <a:t>Apparel</a:t>
            </a:r>
          </a:p>
          <a:p>
            <a:endParaRPr lang="en-US" dirty="0"/>
          </a:p>
          <a:p>
            <a:r>
              <a:rPr lang="en-US" dirty="0" smtClean="0"/>
              <a:t>Events</a:t>
            </a:r>
            <a:endParaRPr lang="en-US" dirty="0"/>
          </a:p>
        </p:txBody>
      </p:sp>
    </p:spTree>
    <p:extLst>
      <p:ext uri="{BB962C8B-B14F-4D97-AF65-F5344CB8AC3E}">
        <p14:creationId xmlns:p14="http://schemas.microsoft.com/office/powerpoint/2010/main" val="3384540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nergy Trust colors">
      <a:dk1>
        <a:srgbClr val="000000"/>
      </a:dk1>
      <a:lt1>
        <a:srgbClr val="FFFFFF"/>
      </a:lt1>
      <a:dk2>
        <a:srgbClr val="016596"/>
      </a:dk2>
      <a:lt2>
        <a:srgbClr val="B0D5D6"/>
      </a:lt2>
      <a:accent1>
        <a:srgbClr val="42C4DD"/>
      </a:accent1>
      <a:accent2>
        <a:srgbClr val="BAAF32"/>
      </a:accent2>
      <a:accent3>
        <a:srgbClr val="E2CB41"/>
      </a:accent3>
      <a:accent4>
        <a:srgbClr val="F37423"/>
      </a:accent4>
      <a:accent5>
        <a:srgbClr val="FCB715"/>
      </a:accent5>
      <a:accent6>
        <a:srgbClr val="60604B"/>
      </a:accent6>
      <a:hlink>
        <a:srgbClr val="B0D5D5"/>
      </a:hlink>
      <a:folHlink>
        <a:srgbClr val="42C4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Energy Trust colors">
      <a:dk1>
        <a:srgbClr val="000000"/>
      </a:dk1>
      <a:lt1>
        <a:srgbClr val="FFFFFF"/>
      </a:lt1>
      <a:dk2>
        <a:srgbClr val="016596"/>
      </a:dk2>
      <a:lt2>
        <a:srgbClr val="B0D5D6"/>
      </a:lt2>
      <a:accent1>
        <a:srgbClr val="42C4DD"/>
      </a:accent1>
      <a:accent2>
        <a:srgbClr val="BAAF32"/>
      </a:accent2>
      <a:accent3>
        <a:srgbClr val="E2CB41"/>
      </a:accent3>
      <a:accent4>
        <a:srgbClr val="F37423"/>
      </a:accent4>
      <a:accent5>
        <a:srgbClr val="FCB715"/>
      </a:accent5>
      <a:accent6>
        <a:srgbClr val="60604B"/>
      </a:accent6>
      <a:hlink>
        <a:srgbClr val="B0D5D5"/>
      </a:hlink>
      <a:folHlink>
        <a:srgbClr val="42C4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PWH_pptTemplate_01-06-12">
  <a:themeElements>
    <a:clrScheme name="HPWH">
      <a:dk1>
        <a:srgbClr val="000000"/>
      </a:dk1>
      <a:lt1>
        <a:sysClr val="window" lastClr="FFFFFF"/>
      </a:lt1>
      <a:dk2>
        <a:srgbClr val="6AABAC"/>
      </a:dk2>
      <a:lt2>
        <a:srgbClr val="FFFFFF"/>
      </a:lt2>
      <a:accent1>
        <a:srgbClr val="224954"/>
      </a:accent1>
      <a:accent2>
        <a:srgbClr val="427C8E"/>
      </a:accent2>
      <a:accent3>
        <a:srgbClr val="CBE4E3"/>
      </a:accent3>
      <a:accent4>
        <a:srgbClr val="E3A72E"/>
      </a:accent4>
      <a:accent5>
        <a:srgbClr val="F3DAA7"/>
      </a:accent5>
      <a:accent6>
        <a:srgbClr val="727E8C"/>
      </a:accent6>
      <a:hlink>
        <a:srgbClr val="427C8E"/>
      </a:hlink>
      <a:folHlink>
        <a:srgbClr val="E3A7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ver slides">
  <a:themeElements>
    <a:clrScheme name="Energy Trust Theme">
      <a:dk1>
        <a:sysClr val="windowText" lastClr="000000"/>
      </a:dk1>
      <a:lt1>
        <a:sysClr val="window" lastClr="FFFFFF"/>
      </a:lt1>
      <a:dk2>
        <a:srgbClr val="006595"/>
      </a:dk2>
      <a:lt2>
        <a:srgbClr val="EEECE1"/>
      </a:lt2>
      <a:accent1>
        <a:srgbClr val="7D7C62"/>
      </a:accent1>
      <a:accent2>
        <a:srgbClr val="41C4DD"/>
      </a:accent2>
      <a:accent3>
        <a:srgbClr val="BAAF31"/>
      </a:accent3>
      <a:accent4>
        <a:srgbClr val="FDB813"/>
      </a:accent4>
      <a:accent5>
        <a:srgbClr val="F15D22"/>
      </a:accent5>
      <a:accent6>
        <a:srgbClr val="BABBAC"/>
      </a:accent6>
      <a:hlink>
        <a:srgbClr val="DCD172"/>
      </a:hlink>
      <a:folHlink>
        <a:srgbClr val="BAE4EF"/>
      </a:folHlink>
    </a:clrScheme>
    <a:fontScheme name="Energy Trus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osing slides">
  <a:themeElements>
    <a:clrScheme name="Energy Trust Theme">
      <a:dk1>
        <a:sysClr val="windowText" lastClr="000000"/>
      </a:dk1>
      <a:lt1>
        <a:sysClr val="window" lastClr="FFFFFF"/>
      </a:lt1>
      <a:dk2>
        <a:srgbClr val="006595"/>
      </a:dk2>
      <a:lt2>
        <a:srgbClr val="EEECE1"/>
      </a:lt2>
      <a:accent1>
        <a:srgbClr val="7D7C62"/>
      </a:accent1>
      <a:accent2>
        <a:srgbClr val="41C4DD"/>
      </a:accent2>
      <a:accent3>
        <a:srgbClr val="BAAF31"/>
      </a:accent3>
      <a:accent4>
        <a:srgbClr val="FDB813"/>
      </a:accent4>
      <a:accent5>
        <a:srgbClr val="F15D22"/>
      </a:accent5>
      <a:accent6>
        <a:srgbClr val="BABBAC"/>
      </a:accent6>
      <a:hlink>
        <a:srgbClr val="DCD172"/>
      </a:hlink>
      <a:folHlink>
        <a:srgbClr val="BAE4EF"/>
      </a:folHlink>
    </a:clrScheme>
    <a:fontScheme name="Energy Trus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6CEB59D3F249408050AB53B1ED35C8" ma:contentTypeVersion="5" ma:contentTypeDescription="Create a new document." ma:contentTypeScope="" ma:versionID="3e6ba2ff109f03592058fc8470edb2cd">
  <xsd:schema xmlns:xsd="http://www.w3.org/2001/XMLSchema" xmlns:xs="http://www.w3.org/2001/XMLSchema" xmlns:p="http://schemas.microsoft.com/office/2006/metadata/properties" xmlns:ns2="2519b565-08f6-4a30-b7fc-6732473b1030" xmlns:ns3="ca8d32b8-fbdc-4b3d-8bbd-86000f07375d" targetNamespace="http://schemas.microsoft.com/office/2006/metadata/properties" ma:root="true" ma:fieldsID="fff600a2e6301f2427b0ce421e4a9fe2" ns2:_="" ns3:_="">
    <xsd:import namespace="2519b565-08f6-4a30-b7fc-6732473b1030"/>
    <xsd:import namespace="ca8d32b8-fbdc-4b3d-8bbd-86000f07375d"/>
    <xsd:element name="properties">
      <xsd:complexType>
        <xsd:sequence>
          <xsd:element name="documentManagement">
            <xsd:complexType>
              <xsd:all>
                <xsd:element ref="ns2:Roundtable_x0020_meeting_x0020_docs" minOccurs="0"/>
                <xsd:element ref="ns2:Roundtable_x0020_Meeting_x0020_Location" minOccurs="0"/>
                <xsd:element ref="ns2:Roundtable_x0020_meeting_x0020_date" minOccurs="0"/>
                <xsd:element ref="ns3:Year" minOccurs="0"/>
                <xsd:element ref="ns3:Quart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19b565-08f6-4a30-b7fc-6732473b1030" elementFormDefault="qualified">
    <xsd:import namespace="http://schemas.microsoft.com/office/2006/documentManagement/types"/>
    <xsd:import namespace="http://schemas.microsoft.com/office/infopath/2007/PartnerControls"/>
    <xsd:element name="Roundtable_x0020_meeting_x0020_docs" ma:index="8" nillable="true" ma:displayName="Forum documents" ma:default="Agenda" ma:description="Select document type" ma:format="Dropdown" ma:internalName="Roundtable_x0020_meeting_x0020_docs">
      <xsd:simpleType>
        <xsd:restriction base="dms:Choice">
          <xsd:enumeration value="Agenda"/>
          <xsd:enumeration value="Attendee list"/>
          <xsd:enumeration value="Feedback"/>
          <xsd:enumeration value="Handout"/>
          <xsd:enumeration value="Invitation"/>
          <xsd:enumeration value="Planning Document"/>
          <xsd:enumeration value="Presentation"/>
          <xsd:enumeration value="Other"/>
          <xsd:enumeration value="N/A"/>
        </xsd:restriction>
      </xsd:simpleType>
    </xsd:element>
    <xsd:element name="Roundtable_x0020_Meeting_x0020_Location" ma:index="9" nillable="true" ma:displayName="Forum location" ma:default="Portland" ma:description="Select location for trade ally Roundtable meeting" ma:format="Dropdown" ma:internalName="Roundtable_x0020_Meeting_x0020_Location">
      <xsd:simpleType>
        <xsd:restriction base="dms:Choice">
          <xsd:enumeration value="Central Oregon"/>
          <xsd:enumeration value="Klamath Falls"/>
          <xsd:enumeration value="Pendleton"/>
          <xsd:enumeration value="Portland"/>
          <xsd:enumeration value="Southern Oregon"/>
          <xsd:enumeration value="Southern Willamette Valley"/>
          <xsd:enumeration value="North Coast"/>
          <xsd:enumeration value="South Coast"/>
          <xsd:enumeration value="All"/>
          <xsd:enumeration value="N/A"/>
        </xsd:restriction>
      </xsd:simpleType>
    </xsd:element>
    <xsd:element name="Roundtable_x0020_meeting_x0020_date" ma:index="10" nillable="true" ma:displayName="Forum date" ma:description="Enter date of trade ally Roundtable meeting" ma:format="DateOnly" ma:internalName="Roundtable_x0020_meeting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a8d32b8-fbdc-4b3d-8bbd-86000f07375d" elementFormDefault="qualified">
    <xsd:import namespace="http://schemas.microsoft.com/office/2006/documentManagement/types"/>
    <xsd:import namespace="http://schemas.microsoft.com/office/infopath/2007/PartnerControls"/>
    <xsd:element name="Year" ma:index="11" nillable="true" ma:displayName="Year" ma:default="2016" ma:description="Select appropriate fiscal/calendar year" ma:format="Dropdown" ma:internalName="Year">
      <xsd:simpleType>
        <xsd:restriction base="dms:Choice">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N/A"/>
        </xsd:restriction>
      </xsd:simpleType>
    </xsd:element>
    <xsd:element name="Quarter" ma:index="12" nillable="true" ma:displayName="Quarter" ma:default="Q1" ma:description="Select appropriate fiscal/calendar quarter" ma:format="Dropdown" ma:internalName="Quarter">
      <xsd:simpleType>
        <xsd:restriction base="dms:Choice">
          <xsd:enumeration value="Q1"/>
          <xsd:enumeration value="Q2"/>
          <xsd:enumeration value="Q3"/>
          <xsd:enumeration value="Q4"/>
          <xsd:enumeration value="N/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oundtable_x0020_Meeting_x0020_Location xmlns="2519b565-08f6-4a30-b7fc-6732473b1030">All</Roundtable_x0020_Meeting_x0020_Location>
    <Year xmlns="ca8d32b8-fbdc-4b3d-8bbd-86000f07375d">2017</Year>
    <Roundtable_x0020_meeting_x0020_docs xmlns="2519b565-08f6-4a30-b7fc-6732473b1030">Presentation</Roundtable_x0020_meeting_x0020_docs>
    <Roundtable_x0020_meeting_x0020_date xmlns="2519b565-08f6-4a30-b7fc-6732473b1030">2017-11-02T07:00:00+00:00</Roundtable_x0020_meeting_x0020_date>
    <Quarter xmlns="ca8d32b8-fbdc-4b3d-8bbd-86000f07375d">Q4</Quarter>
  </documentManagement>
</p:properties>
</file>

<file path=customXml/itemProps1.xml><?xml version="1.0" encoding="utf-8"?>
<ds:datastoreItem xmlns:ds="http://schemas.openxmlformats.org/officeDocument/2006/customXml" ds:itemID="{0B78093F-45BE-4D32-A6E7-93340DF92A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19b565-08f6-4a30-b7fc-6732473b1030"/>
    <ds:schemaRef ds:uri="ca8d32b8-fbdc-4b3d-8bbd-86000f0737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F3189A-DAF1-44D9-B6B8-62A2D0225482}">
  <ds:schemaRefs>
    <ds:schemaRef ds:uri="http://schemas.microsoft.com/sharepoint/v3/contenttype/forms"/>
  </ds:schemaRefs>
</ds:datastoreItem>
</file>

<file path=customXml/itemProps3.xml><?xml version="1.0" encoding="utf-8"?>
<ds:datastoreItem xmlns:ds="http://schemas.openxmlformats.org/officeDocument/2006/customXml" ds:itemID="{C81BB195-C492-4237-8313-A464DB14BBAE}">
  <ds:schemaRefs>
    <ds:schemaRef ds:uri="http://purl.org/dc/terms/"/>
    <ds:schemaRef ds:uri="http://schemas.microsoft.com/office/2006/metadata/properties"/>
    <ds:schemaRef ds:uri="http://schemas.openxmlformats.org/package/2006/metadata/core-properties"/>
    <ds:schemaRef ds:uri="2519b565-08f6-4a30-b7fc-6732473b1030"/>
    <ds:schemaRef ds:uri="http://schemas.microsoft.com/office/infopath/2007/PartnerControls"/>
    <ds:schemaRef ds:uri="http://schemas.microsoft.com/office/2006/documentManagement/types"/>
    <ds:schemaRef ds:uri="http://purl.org/dc/elements/1.1/"/>
    <ds:schemaRef ds:uri="http://purl.org/dc/dcmitype/"/>
    <ds:schemaRef ds:uri="ca8d32b8-fbdc-4b3d-8bbd-86000f07375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EnergyTrust_PP_template_1108</Template>
  <TotalTime>7503</TotalTime>
  <Words>999</Words>
  <Application>Microsoft Office PowerPoint</Application>
  <PresentationFormat>On-screen Show (4:3)</PresentationFormat>
  <Paragraphs>204</Paragraphs>
  <Slides>29</Slides>
  <Notes>24</Notes>
  <HiddenSlides>4</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29</vt:i4>
      </vt:variant>
    </vt:vector>
  </HeadingPairs>
  <TitlesOfParts>
    <vt:vector size="40" baseType="lpstr">
      <vt:lpstr>Arial</vt:lpstr>
      <vt:lpstr>Arial Rounded MT Bold</vt:lpstr>
      <vt:lpstr>Calibri</vt:lpstr>
      <vt:lpstr>Century Gothic</vt:lpstr>
      <vt:lpstr>Wingdings</vt:lpstr>
      <vt:lpstr>1_Custom Design</vt:lpstr>
      <vt:lpstr>Custom Design</vt:lpstr>
      <vt:lpstr>HPWH_pptTemplate_01-06-12</vt:lpstr>
      <vt:lpstr>Cover slides</vt:lpstr>
      <vt:lpstr>Content slides</vt:lpstr>
      <vt:lpstr>Closing slides</vt:lpstr>
      <vt:lpstr>PowerPoint Presentation</vt:lpstr>
      <vt:lpstr>Agenda</vt:lpstr>
      <vt:lpstr>Residential Energy Tax Credit Dates to Remember</vt:lpstr>
      <vt:lpstr>Residential Energy Tax Credit Timeline</vt:lpstr>
      <vt:lpstr>Get Prepared for 2018!</vt:lpstr>
      <vt:lpstr>Solar Marketing Training Series</vt:lpstr>
      <vt:lpstr>Financial Management Consulting</vt:lpstr>
      <vt:lpstr>Business Development Fund</vt:lpstr>
      <vt:lpstr>PowerPoint Presentation</vt:lpstr>
      <vt:lpstr>Technical Training</vt:lpstr>
      <vt:lpstr>PowerPoint Presentation</vt:lpstr>
      <vt:lpstr>OSEIA Statewide Technical Training</vt:lpstr>
      <vt:lpstr>Program Updates and Process Enhancements</vt:lpstr>
      <vt:lpstr>Solar Trade Ally Rating System</vt:lpstr>
      <vt:lpstr>PowerPoint Presentation</vt:lpstr>
      <vt:lpstr>Consumer Education &amp; Leads</vt:lpstr>
      <vt:lpstr>Consumer Education &amp; Leads</vt:lpstr>
      <vt:lpstr>PowerPoint Presentation</vt:lpstr>
      <vt:lpstr>PowerPoint Presentation</vt:lpstr>
      <vt:lpstr>PowerPoint Presentation</vt:lpstr>
      <vt:lpstr>PowerPoint Presentation</vt:lpstr>
      <vt:lpstr>Trade Ally Website</vt:lpstr>
      <vt:lpstr>2018 Draft Budget</vt:lpstr>
      <vt:lpstr>PowerPoint Presentation</vt:lpstr>
      <vt:lpstr>PowerPoint Presentation</vt:lpstr>
      <vt:lpstr>Solar Incentive Status Report</vt:lpstr>
      <vt:lpstr>Solar for Low Income Communities</vt:lpstr>
      <vt:lpstr>Trade Ally Feedback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PowerPoint Presentation DRAFT</dc:title>
  <dc:creator>Andrew Morphis</dc:creator>
  <cp:lastModifiedBy>Ashley Prentice</cp:lastModifiedBy>
  <cp:revision>516</cp:revision>
  <cp:lastPrinted>2017-04-11T12:22:15Z</cp:lastPrinted>
  <dcterms:created xsi:type="dcterms:W3CDTF">2013-03-01T19:30:14Z</dcterms:created>
  <dcterms:modified xsi:type="dcterms:W3CDTF">2017-12-12T19:34:52Z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0x010100E36CEB59D3F249408050AB53B1ED35C8</vt:lpwstr>
  </property>
</Properties>
</file>